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56" r:id="rId2"/>
    <p:sldId id="258" r:id="rId3"/>
    <p:sldId id="259" r:id="rId4"/>
    <p:sldId id="257" r:id="rId5"/>
    <p:sldId id="260" r:id="rId6"/>
    <p:sldId id="261" r:id="rId7"/>
    <p:sldId id="262" r:id="rId8"/>
    <p:sldId id="263" r:id="rId9"/>
    <p:sldId id="264" r:id="rId10"/>
    <p:sldId id="26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3" autoAdjust="0"/>
    <p:restoredTop sz="48754" autoAdjust="0"/>
  </p:normalViewPr>
  <p:slideViewPr>
    <p:cSldViewPr>
      <p:cViewPr varScale="1">
        <p:scale>
          <a:sx n="36" d="100"/>
          <a:sy n="36" d="100"/>
        </p:scale>
        <p:origin x="170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B15B7BA-85A8-4A64-AAA0-AEFC77146E9B}" type="datetimeFigureOut">
              <a:rPr lang="en-US"/>
              <a:pPr>
                <a:defRPr/>
              </a:pPr>
              <a:t>4/10/2017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CB69DED-D04D-406B-9DBD-5A16FD98B669}" type="slidenum">
              <a:rPr lang="en-US"/>
              <a:pPr>
                <a:defRPr/>
              </a:pPr>
              <a:t>‹#›</a:t>
            </a:fld>
            <a:endParaRPr lang="en-US"/>
          </a:p>
        </p:txBody>
      </p:sp>
    </p:spTree>
    <p:extLst>
      <p:ext uri="{BB962C8B-B14F-4D97-AF65-F5344CB8AC3E}">
        <p14:creationId xmlns:p14="http://schemas.microsoft.com/office/powerpoint/2010/main" val="38084874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32ED95-F66D-47DF-A1AA-918AA5CF80F9}"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91434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These are the components of a coal-fired power plant the most common type in existence.  You may want to point out to your students that there other types of generating plants and not all of them rely on the combustion of a fuel. In Module 3, Unit C, alternate energy sources will be covered in more detail.</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1CB1FC-1C2B-407D-9E02-CED09CD8A7F0}"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307385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Describe what is happening in the picture.  The fire heats water in the tea kettle creating a stream of steam that turns a windmill that turns magnet in the electric generator creating current flow.  The wires and light bulb represent the transmission and distribution to an end user.</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C7B76E-DDD3-42CC-B0F8-FDB21E226FBB}"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203057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Discuss why enclosing the components would make a power plant more efficient.  (i.e. reduces heat loss, better control of steam flow through the turbine, etc.)</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3A5438-3257-43CE-84C0-2DE460D2F940}"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1845382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Furnace improvements are covered in the text section, How the Furnace Works.</a:t>
            </a:r>
          </a:p>
          <a:p>
            <a:pPr>
              <a:spcBef>
                <a:spcPct val="0"/>
              </a:spcBef>
            </a:pPr>
            <a:r>
              <a:rPr lang="en-US" dirty="0" smtClean="0"/>
              <a:t>There is a student worksheet on Furnace Theory also.  You might want to let the students complete that worksheet as you discuss the improvements that are shown in this figure.</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D98217-BDD6-43E0-9847-FF0D1D25A288}"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21696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Boiler improvements are covered in the text section, How the Boiler</a:t>
            </a:r>
            <a:r>
              <a:rPr lang="en-US" baseline="0" dirty="0" smtClean="0"/>
              <a:t> Works</a:t>
            </a:r>
            <a:r>
              <a:rPr lang="en-US" dirty="0" smtClean="0"/>
              <a:t>.  There is a student worksheet on Boiler Theory also.  You might want to let the students complete that worksheet as you discuss the improvements that are shown in this figure.</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A27888-753D-4D06-9232-76AE36E5AD54}"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24066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See the text section How the Turbine</a:t>
            </a:r>
            <a:r>
              <a:rPr lang="en-US" baseline="0" dirty="0" smtClean="0"/>
              <a:t> Works </a:t>
            </a:r>
            <a:r>
              <a:rPr lang="en-US" dirty="0" smtClean="0"/>
              <a:t>for a discussion of the improvements.  In this diagram the focus is on superheating steam from the boiler to the turbine and reheating the steam between the high pressure and intermediate pressure stages of the turbine.  The student worksheet covers turbine improvements as well as the boiler </a:t>
            </a:r>
            <a:r>
              <a:rPr lang="en-US" dirty="0" err="1" smtClean="0"/>
              <a:t>feedwater</a:t>
            </a:r>
            <a:r>
              <a:rPr lang="en-US" dirty="0" smtClean="0"/>
              <a:t> cycle and equipment.</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8F94DE-9F92-44A0-A789-E0A5FF6CAEF2}"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3516455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Discuss how the condenser improves the efficiency of the turbine as well as recycles the treated water used in the boiler.  Discuss the importance of using extremely pure water as makeup water to prevent scaling.  If water were to contain naturally occurring minerals it would not take long for the water walls to become totally blocked from built up scale deposits.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8170E6-0CED-4B5D-9773-D3EC95542C2F}"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8507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improvements on this figure are discussed in the Boiler </a:t>
            </a:r>
            <a:r>
              <a:rPr lang="en-US" dirty="0" err="1" smtClean="0"/>
              <a:t>Feedwater</a:t>
            </a:r>
            <a:r>
              <a:rPr lang="en-US" dirty="0" smtClean="0"/>
              <a:t> Cycle section of the text.  Ask students to identify unlabeled pars such as the </a:t>
            </a:r>
            <a:r>
              <a:rPr lang="en-US" dirty="0" err="1" smtClean="0"/>
              <a:t>evactor</a:t>
            </a:r>
            <a:r>
              <a:rPr lang="en-US" dirty="0" smtClean="0"/>
              <a:t>, the </a:t>
            </a:r>
            <a:r>
              <a:rPr lang="en-US" dirty="0" err="1" smtClean="0"/>
              <a:t>deaerating</a:t>
            </a:r>
            <a:r>
              <a:rPr lang="en-US" dirty="0" smtClean="0"/>
              <a:t> heater, path of the condenser cooling water, makeup water inlet and so forth.</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72D390-F465-4F08-B175-EE233ACA97C2}"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2073919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cover art cube2.jpg"/>
          <p:cNvPicPr>
            <a:picLocks noChangeAspect="1"/>
          </p:cNvPicPr>
          <p:nvPr userDrawn="1"/>
        </p:nvPicPr>
        <p:blipFill>
          <a:blip r:embed="rId2" cstate="print"/>
          <a:stretch>
            <a:fillRect/>
          </a:stretch>
        </p:blipFill>
        <p:spPr>
          <a:xfrm>
            <a:off x="7620000" y="5334000"/>
            <a:ext cx="1371600" cy="1371600"/>
          </a:xfrm>
          <a:prstGeom prst="rect">
            <a:avLst/>
          </a:prstGeom>
          <a:ln>
            <a:noFill/>
          </a:ln>
          <a:effectLst>
            <a:outerShdw blurRad="292100" dist="139700" dir="2700000" algn="tl" rotWithShape="0">
              <a:srgbClr val="333333">
                <a:alpha val="65000"/>
              </a:srgbClr>
            </a:outerShdw>
          </a:effectLst>
        </p:spPr>
      </p:pic>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6" name="Date Placeholder 9"/>
          <p:cNvSpPr>
            <a:spLocks noGrp="1"/>
          </p:cNvSpPr>
          <p:nvPr>
            <p:ph type="dt" sz="half" idx="10"/>
          </p:nvPr>
        </p:nvSpPr>
        <p:spPr>
          <a:xfrm>
            <a:off x="3810000" y="5791200"/>
            <a:ext cx="1981200" cy="365125"/>
          </a:xfrm>
        </p:spPr>
        <p:txBody>
          <a:bodyPr/>
          <a:lstStyle>
            <a:lvl1pPr>
              <a:defRPr smtClean="0"/>
            </a:lvl1pPr>
          </a:lstStyle>
          <a:p>
            <a:pPr>
              <a:defRPr/>
            </a:pPr>
            <a:endParaRPr lang="en-US" dirty="0"/>
          </a:p>
        </p:txBody>
      </p:sp>
      <p:sp>
        <p:nvSpPr>
          <p:cNvPr id="7" name="Slide Number Placeholder 10"/>
          <p:cNvSpPr>
            <a:spLocks noGrp="1"/>
          </p:cNvSpPr>
          <p:nvPr>
            <p:ph type="sldNum" sz="quarter" idx="11"/>
          </p:nvPr>
        </p:nvSpPr>
        <p:spPr/>
        <p:txBody>
          <a:bodyPr/>
          <a:lstStyle>
            <a:lvl1pPr>
              <a:defRPr/>
            </a:lvl1pPr>
          </a:lstStyle>
          <a:p>
            <a:pPr>
              <a:defRPr/>
            </a:pPr>
            <a:fld id="{0457A1F1-6214-4032-8174-27437F0BE99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D79A1A99-1F4A-4D28-B407-E1BA90356A7D}" type="datetimeFigureOut">
              <a:rPr lang="en-US"/>
              <a:pPr>
                <a:defRPr/>
              </a:pPr>
              <a:t>4/10/2017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816CE-97C9-47CC-A45F-0D8951520F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95080296-D077-42CB-8FAE-58CB2A19E6DA}" type="datetimeFigureOut">
              <a:rPr lang="en-US"/>
              <a:pPr>
                <a:defRPr/>
              </a:pPr>
              <a:t>4/10/2017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745162-53F3-4BD5-BBDF-AEE5B8F4F1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5E4C1048-8D33-4E7A-9EC8-3B44E3409A0D}" type="datetimeFigureOut">
              <a:rPr lang="en-US"/>
              <a:pPr>
                <a:defRPr/>
              </a:pPr>
              <a:t>4/10/2017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9804DF-6DBF-4F04-AA88-EC81CCB9570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0C6162DD-1C32-4C18-9289-18FC7C622045}" type="datetimeFigureOut">
              <a:rPr lang="en-US"/>
              <a:pPr>
                <a:defRPr/>
              </a:pPr>
              <a:t>4/10/2017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6BD87A-0E3D-4D30-B694-8865045DD9A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fld id="{96080D49-910D-4C09-8630-93D83CD4525F}" type="datetimeFigureOut">
              <a:rPr lang="en-US"/>
              <a:pPr>
                <a:defRPr/>
              </a:pPr>
              <a:t>4/10/2017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910F364-644C-4AC2-AC76-8A7E22CD82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smtClean="0"/>
            </a:lvl1pPr>
          </a:lstStyle>
          <a:p>
            <a:pPr>
              <a:defRPr/>
            </a:pPr>
            <a:fld id="{9EB8BC7F-EA1A-44CE-91BA-60E4F0509997}" type="datetimeFigureOut">
              <a:rPr lang="en-US"/>
              <a:pPr>
                <a:defRPr/>
              </a:pPr>
              <a:t>4/10/2017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E437107-E5C7-4456-BCEF-593CF84A1C7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smtClean="0"/>
            </a:lvl1pPr>
          </a:lstStyle>
          <a:p>
            <a:pPr>
              <a:defRPr/>
            </a:pPr>
            <a:fld id="{14272D87-E048-4595-B44B-DC0D4D1C878C}" type="datetimeFigureOut">
              <a:rPr lang="en-US"/>
              <a:pPr>
                <a:defRPr/>
              </a:pPr>
              <a:t>4/10/2017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00D0290-C1F6-467C-92C0-A495987B18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9FF08454-034E-4584-904C-BFDB568A4E1C}" type="datetimeFigureOut">
              <a:rPr lang="en-US"/>
              <a:pPr>
                <a:defRPr/>
              </a:pPr>
              <a:t>4/10/2017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BD2D65A-8ECB-4891-8B06-0DB07BB537B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fld id="{749C47E1-2963-4C36-8083-2A962F5BE3F4}" type="datetimeFigureOut">
              <a:rPr lang="en-US"/>
              <a:pPr>
                <a:defRPr/>
              </a:pPr>
              <a:t>4/10/2017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8F054E3-784C-42F1-A1D4-87C7CE24E1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normAutofit/>
          </a:bodyPr>
          <a:lstStyle>
            <a:lvl1pPr>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76240" y="2543176"/>
            <a:ext cx="3429000" cy="914400"/>
          </a:xfrm>
        </p:spPr>
        <p:txBody>
          <a:bodyPr lIns="0" tIns="0" rIns="0" bIns="0"/>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89E6B8D4-56F5-43DD-9E19-EE5E68670058}" type="datetimeFigureOut">
              <a:rPr lang="en-US"/>
              <a:pPr>
                <a:defRPr/>
              </a:pPr>
              <a:t>4/10/2017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E2E072A-D247-4693-94DB-91CAB76676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0" y="838200"/>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1033" name="Text Placeholder 29"/>
          <p:cNvSpPr>
            <a:spLocks noGrp="1"/>
          </p:cNvSpPr>
          <p:nvPr>
            <p:ph type="body" idx="1"/>
          </p:nvPr>
        </p:nvSpPr>
        <p:spPr bwMode="auto">
          <a:xfrm>
            <a:off x="457200" y="2179638"/>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858000"/>
            <a:ext cx="1981200" cy="228600"/>
          </a:xfrm>
          <a:prstGeom prst="rect">
            <a:avLst/>
          </a:prstGeom>
        </p:spPr>
        <p:txBody>
          <a:bodyPr vert="horz" anchor="b"/>
          <a:lstStyle>
            <a:lvl1pPr algn="ctr" fontAlgn="auto">
              <a:spcBef>
                <a:spcPts val="0"/>
              </a:spcBef>
              <a:spcAft>
                <a:spcPts val="0"/>
              </a:spcAft>
              <a:defRPr sz="1200" dirty="0">
                <a:solidFill>
                  <a:schemeClr val="tx2">
                    <a:shade val="50000"/>
                  </a:schemeClr>
                </a:solidFill>
                <a:latin typeface="+mn-lt"/>
              </a:defRPr>
            </a:lvl1pPr>
          </a:lstStyle>
          <a:p>
            <a:pPr>
              <a:defRPr/>
            </a:pPr>
            <a:endParaRPr lang="en-US"/>
          </a:p>
        </p:txBody>
      </p:sp>
      <p:sp>
        <p:nvSpPr>
          <p:cNvPr id="22" name="Footer Placeholder 21"/>
          <p:cNvSpPr>
            <a:spLocks noGrp="1"/>
          </p:cNvSpPr>
          <p:nvPr>
            <p:ph type="ftr" sz="quarter" idx="3"/>
          </p:nvPr>
        </p:nvSpPr>
        <p:spPr>
          <a:xfrm flipV="1">
            <a:off x="2438400" y="6858000"/>
            <a:ext cx="2895600" cy="533400"/>
          </a:xfrm>
          <a:prstGeom prst="rect">
            <a:avLst/>
          </a:prstGeom>
        </p:spPr>
        <p:txBody>
          <a:bodyPr vert="horz" lIns="0" anchor="b"/>
          <a:lstStyle>
            <a:lvl1pPr algn="l" fontAlgn="auto">
              <a:spcBef>
                <a:spcPts val="0"/>
              </a:spcBef>
              <a:spcAft>
                <a:spcPts val="0"/>
              </a:spcAft>
              <a:defRPr sz="1200" dirty="0">
                <a:solidFill>
                  <a:schemeClr val="tx2">
                    <a:shade val="5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fontAlgn="auto">
              <a:spcBef>
                <a:spcPts val="0"/>
              </a:spcBef>
              <a:spcAft>
                <a:spcPts val="0"/>
              </a:spcAft>
              <a:defRPr sz="1400" smtClean="0">
                <a:solidFill>
                  <a:schemeClr val="tx2">
                    <a:shade val="50000"/>
                  </a:schemeClr>
                </a:solidFill>
                <a:latin typeface="+mn-lt"/>
              </a:defRPr>
            </a:lvl1pPr>
          </a:lstStyle>
          <a:p>
            <a:pPr>
              <a:defRPr/>
            </a:pPr>
            <a:fld id="{34583FB8-717C-4969-8F5B-A5833F2136BC}" type="slidenum">
              <a:rPr lang="en-US"/>
              <a:pPr>
                <a:defRPr/>
              </a:pPr>
              <a:t>‹#›</a:t>
            </a:fld>
            <a:endParaRPr lang="en-US" dirty="0"/>
          </a:p>
        </p:txBody>
      </p:sp>
      <p:sp>
        <p:nvSpPr>
          <p:cNvPr id="11" name="Footer Placeholder 4"/>
          <p:cNvSpPr txBox="1">
            <a:spLocks/>
          </p:cNvSpPr>
          <p:nvPr userDrawn="1"/>
        </p:nvSpPr>
        <p:spPr>
          <a:xfrm>
            <a:off x="0" y="6324600"/>
            <a:ext cx="7391400" cy="533400"/>
          </a:xfrm>
          <a:prstGeom prst="rect">
            <a:avLst/>
          </a:prstGeom>
        </p:spPr>
        <p:txBody>
          <a:bodyPr/>
          <a:lstStyle>
            <a:lvl1pPr algn="l">
              <a:defRPr>
                <a:solidFill>
                  <a:schemeClr val="tx1"/>
                </a:solidFill>
              </a:defRPr>
            </a:lvl1pPr>
          </a:lstStyle>
          <a:p>
            <a:pPr fontAlgn="auto">
              <a:spcBef>
                <a:spcPts val="0"/>
              </a:spcBef>
              <a:spcAft>
                <a:spcPts val="0"/>
              </a:spcAft>
              <a:defRPr/>
            </a:pPr>
            <a:r>
              <a:rPr lang="en-US" sz="1200" b="1" spc="50" dirty="0" smtClean="0">
                <a:latin typeface="+mn-lt"/>
              </a:rPr>
              <a:t>ENERGY FUNDAMENTALS:  MODULE </a:t>
            </a:r>
            <a:r>
              <a:rPr lang="en-US" sz="1600" b="1" spc="50" dirty="0" smtClean="0">
                <a:latin typeface="+mn-lt"/>
              </a:rPr>
              <a:t>3</a:t>
            </a:r>
            <a:r>
              <a:rPr lang="en-US" sz="1200" b="1" spc="50" dirty="0" smtClean="0">
                <a:latin typeface="+mn-lt"/>
              </a:rPr>
              <a:t>, UNIT A  </a:t>
            </a:r>
            <a:br>
              <a:rPr lang="en-US" sz="1200" b="1" spc="50" dirty="0" smtClean="0">
                <a:latin typeface="+mn-lt"/>
              </a:rPr>
            </a:br>
            <a:r>
              <a:rPr lang="en-US" sz="1200" b="1" spc="50" dirty="0" smtClean="0">
                <a:latin typeface="+mn-lt"/>
              </a:rPr>
              <a:t>Conventional</a:t>
            </a:r>
            <a:r>
              <a:rPr lang="en-US" sz="1200" b="1" spc="50" baseline="0" dirty="0" smtClean="0">
                <a:latin typeface="+mn-lt"/>
              </a:rPr>
              <a:t> Electric Power Generating Systems</a:t>
            </a:r>
            <a:endParaRPr lang="en-US" sz="1200" b="1" spc="50" dirty="0" smtClean="0">
              <a:latin typeface="+mn-lt"/>
            </a:endParaRPr>
          </a:p>
        </p:txBody>
      </p:sp>
      <p:pic>
        <p:nvPicPr>
          <p:cNvPr id="12" name="Picture 11" descr="cover art cube2.jpg"/>
          <p:cNvPicPr>
            <a:picLocks noChangeAspect="1"/>
          </p:cNvPicPr>
          <p:nvPr userDrawn="1"/>
        </p:nvPicPr>
        <p:blipFill>
          <a:blip r:embed="rId13" cstate="print"/>
          <a:stretch>
            <a:fillRect/>
          </a:stretch>
        </p:blipFill>
        <p:spPr>
          <a:xfrm>
            <a:off x="7620000" y="5334000"/>
            <a:ext cx="1371600" cy="1371600"/>
          </a:xfrm>
          <a:prstGeom prst="rect">
            <a:avLst/>
          </a:prstGeom>
          <a:ln>
            <a:noFill/>
          </a:ln>
          <a:effectLst>
            <a:outerShdw blurRad="292100" dist="139700" dir="2700000" algn="tl" rotWithShape="0">
              <a:srgbClr val="333333">
                <a:alpha val="65000"/>
              </a:srgbClr>
            </a:outerShdw>
          </a:effectLst>
        </p:spPr>
      </p:pic>
    </p:spTree>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rtl="0" fontAlgn="base">
        <a:spcBef>
          <a:spcPct val="0"/>
        </a:spcBef>
        <a:spcAft>
          <a:spcPct val="0"/>
        </a:spcAft>
        <a:defRPr sz="4800" b="1" kern="1200">
          <a:ln w="500">
            <a:solidFill>
              <a:schemeClr val="tx2">
                <a:shade val="20000"/>
                <a:satMod val="350000"/>
              </a:schemeClr>
            </a:solidFill>
          </a:ln>
          <a:solidFill>
            <a:srgbClr val="FFFFD2"/>
          </a:solidFill>
          <a:effectLst>
            <a:outerShdw blurRad="30000" dist="30000" dir="2700000" algn="tl" rotWithShape="0">
              <a:schemeClr val="bg2">
                <a:shade val="45000"/>
                <a:satMod val="150000"/>
                <a:alpha val="90000"/>
              </a:schemeClr>
            </a:outerShdw>
          </a:effectLst>
          <a:latin typeface="+mj-lt"/>
          <a:ea typeface="+mj-ea"/>
          <a:cs typeface="+mj-cs"/>
        </a:defRPr>
      </a:lvl1pPr>
      <a:lvl2pPr algn="l" rtl="0" fontAlgn="base">
        <a:spcBef>
          <a:spcPct val="0"/>
        </a:spcBef>
        <a:spcAft>
          <a:spcPct val="0"/>
        </a:spcAft>
        <a:defRPr sz="4800" b="1">
          <a:solidFill>
            <a:srgbClr val="FFFFD2"/>
          </a:solidFill>
          <a:latin typeface="Corbel" pitchFamily="34" charset="0"/>
        </a:defRPr>
      </a:lvl2pPr>
      <a:lvl3pPr algn="l" rtl="0" fontAlgn="base">
        <a:spcBef>
          <a:spcPct val="0"/>
        </a:spcBef>
        <a:spcAft>
          <a:spcPct val="0"/>
        </a:spcAft>
        <a:defRPr sz="4800" b="1">
          <a:solidFill>
            <a:srgbClr val="FFFFD2"/>
          </a:solidFill>
          <a:latin typeface="Corbel" pitchFamily="34" charset="0"/>
        </a:defRPr>
      </a:lvl3pPr>
      <a:lvl4pPr algn="l" rtl="0" fontAlgn="base">
        <a:spcBef>
          <a:spcPct val="0"/>
        </a:spcBef>
        <a:spcAft>
          <a:spcPct val="0"/>
        </a:spcAft>
        <a:defRPr sz="4800" b="1">
          <a:solidFill>
            <a:srgbClr val="FFFFD2"/>
          </a:solidFill>
          <a:latin typeface="Corbel" pitchFamily="34" charset="0"/>
        </a:defRPr>
      </a:lvl4pPr>
      <a:lvl5pPr algn="l" rtl="0" fontAlgn="base">
        <a:spcBef>
          <a:spcPct val="0"/>
        </a:spcBef>
        <a:spcAft>
          <a:spcPct val="0"/>
        </a:spcAft>
        <a:defRPr sz="4800" b="1">
          <a:solidFill>
            <a:srgbClr val="FFFFD2"/>
          </a:solidFill>
          <a:latin typeface="Corbel" pitchFamily="34" charset="0"/>
        </a:defRPr>
      </a:lvl5pPr>
      <a:lvl6pPr marL="457200" algn="l" rtl="0" fontAlgn="base">
        <a:spcBef>
          <a:spcPct val="0"/>
        </a:spcBef>
        <a:spcAft>
          <a:spcPct val="0"/>
        </a:spcAft>
        <a:defRPr sz="4800" b="1">
          <a:solidFill>
            <a:srgbClr val="FFFFD2"/>
          </a:solidFill>
          <a:latin typeface="Corbel" pitchFamily="34" charset="0"/>
        </a:defRPr>
      </a:lvl6pPr>
      <a:lvl7pPr marL="914400" algn="l" rtl="0" fontAlgn="base">
        <a:spcBef>
          <a:spcPct val="0"/>
        </a:spcBef>
        <a:spcAft>
          <a:spcPct val="0"/>
        </a:spcAft>
        <a:defRPr sz="4800" b="1">
          <a:solidFill>
            <a:srgbClr val="FFFFD2"/>
          </a:solidFill>
          <a:latin typeface="Corbel" pitchFamily="34" charset="0"/>
        </a:defRPr>
      </a:lvl7pPr>
      <a:lvl8pPr marL="1371600" algn="l" rtl="0" fontAlgn="base">
        <a:spcBef>
          <a:spcPct val="0"/>
        </a:spcBef>
        <a:spcAft>
          <a:spcPct val="0"/>
        </a:spcAft>
        <a:defRPr sz="4800" b="1">
          <a:solidFill>
            <a:srgbClr val="FFFFD2"/>
          </a:solidFill>
          <a:latin typeface="Corbel" pitchFamily="34" charset="0"/>
        </a:defRPr>
      </a:lvl8pPr>
      <a:lvl9pPr marL="1828800" algn="l" rtl="0" fontAlgn="base">
        <a:spcBef>
          <a:spcPct val="0"/>
        </a:spcBef>
        <a:spcAft>
          <a:spcPct val="0"/>
        </a:spcAft>
        <a:defRPr sz="4800" b="1">
          <a:solidFill>
            <a:srgbClr val="FFFFD2"/>
          </a:solidFill>
          <a:latin typeface="Corbel" pitchFamily="34" charset="0"/>
        </a:defRPr>
      </a:lvl9pPr>
    </p:titleStyle>
    <p:bodyStyle>
      <a:lvl1pPr marL="319088" indent="-319088" algn="l" rtl="0" fontAlgn="base">
        <a:spcBef>
          <a:spcPct val="20000"/>
        </a:spcBef>
        <a:spcAft>
          <a:spcPct val="0"/>
        </a:spcAft>
        <a:buClr>
          <a:schemeClr val="accent1"/>
        </a:buClr>
        <a:buSzPct val="70000"/>
        <a:buFont typeface="Wingdings 2" pitchFamily="18" charset="2"/>
        <a:buChar char=""/>
        <a:defRPr sz="3000" kern="1200">
          <a:solidFill>
            <a:schemeClr val="tx1"/>
          </a:solidFill>
          <a:latin typeface="+mn-lt"/>
          <a:ea typeface="+mn-ea"/>
          <a:cs typeface="+mn-cs"/>
        </a:defRPr>
      </a:lvl1pPr>
      <a:lvl2pPr marL="630238" indent="-273050" algn="l" rtl="0" fontAlgn="base">
        <a:spcBef>
          <a:spcPct val="20000"/>
        </a:spcBef>
        <a:spcAft>
          <a:spcPct val="0"/>
        </a:spcAft>
        <a:buClr>
          <a:schemeClr val="accent2"/>
        </a:buClr>
        <a:buFont typeface="Wingdings 2" pitchFamily="18" charset="2"/>
        <a:buChar char=""/>
        <a:defRPr sz="2600" kern="1200">
          <a:solidFill>
            <a:schemeClr val="tx1"/>
          </a:solidFill>
          <a:latin typeface="+mn-lt"/>
          <a:ea typeface="+mn-ea"/>
          <a:cs typeface="+mn-cs"/>
        </a:defRPr>
      </a:lvl2pPr>
      <a:lvl3pPr marL="922338" indent="-273050" algn="l" rtl="0" fontAlgn="base">
        <a:spcBef>
          <a:spcPct val="20000"/>
        </a:spcBef>
        <a:spcAft>
          <a:spcPct val="0"/>
        </a:spcAft>
        <a:buClr>
          <a:srgbClr val="FF953E"/>
        </a:buClr>
        <a:buFont typeface="Wingdings 2" pitchFamily="18" charset="2"/>
        <a:buChar char=""/>
        <a:defRPr sz="2400" kern="1200">
          <a:solidFill>
            <a:schemeClr val="tx1"/>
          </a:solidFill>
          <a:latin typeface="+mn-lt"/>
          <a:ea typeface="+mn-ea"/>
          <a:cs typeface="+mn-cs"/>
        </a:defRPr>
      </a:lvl3pPr>
      <a:lvl4pPr marL="1187450" indent="-228600" algn="l" rtl="0" fontAlgn="base">
        <a:spcBef>
          <a:spcPct val="20000"/>
        </a:spcBef>
        <a:spcAft>
          <a:spcPct val="0"/>
        </a:spcAft>
        <a:buClr>
          <a:srgbClr val="F8BD52"/>
        </a:buClr>
        <a:buFont typeface="Wingdings 2" pitchFamily="18" charset="2"/>
        <a:buChar char=""/>
        <a:defRPr sz="2200" kern="1200">
          <a:solidFill>
            <a:schemeClr val="tx1"/>
          </a:solidFill>
          <a:latin typeface="+mn-lt"/>
          <a:ea typeface="+mn-ea"/>
          <a:cs typeface="+mn-cs"/>
        </a:defRPr>
      </a:lvl4pPr>
      <a:lvl5pPr marL="1425575" indent="-228600" algn="l" rtl="0" fontAlgn="base">
        <a:spcBef>
          <a:spcPct val="20000"/>
        </a:spcBef>
        <a:spcAft>
          <a:spcPct val="0"/>
        </a:spcAft>
        <a:buClr>
          <a:srgbClr val="46A6BD"/>
        </a:buClr>
        <a:buFont typeface="Wingdings 2" pitchFamily="18" charset="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fontAlgn="auto">
              <a:spcAft>
                <a:spcPts val="0"/>
              </a:spcAft>
              <a:defRPr/>
            </a:pPr>
            <a:r>
              <a:rPr lang="en-US" dirty="0" smtClean="0">
                <a:solidFill>
                  <a:schemeClr val="tx2">
                    <a:tint val="100000"/>
                    <a:satMod val="250000"/>
                  </a:schemeClr>
                </a:solidFill>
              </a:rPr>
              <a:t>The Evolution of a Modern power generating Unit</a:t>
            </a:r>
            <a:br>
              <a:rPr lang="en-US" dirty="0" smtClean="0">
                <a:solidFill>
                  <a:schemeClr val="tx2">
                    <a:tint val="100000"/>
                    <a:satMod val="250000"/>
                  </a:schemeClr>
                </a:solidFill>
              </a:rPr>
            </a:br>
            <a:endParaRPr lang="en-US" dirty="0">
              <a:solidFill>
                <a:schemeClr val="tx2">
                  <a:tint val="100000"/>
                  <a:satMod val="2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pPr fontAlgn="auto">
              <a:spcAft>
                <a:spcPts val="0"/>
              </a:spcAft>
              <a:defRPr/>
            </a:pPr>
            <a:r>
              <a:rPr lang="en-US" dirty="0" smtClean="0">
                <a:solidFill>
                  <a:schemeClr val="tx2">
                    <a:tint val="100000"/>
                    <a:satMod val="250000"/>
                  </a:schemeClr>
                </a:solidFill>
              </a:rPr>
              <a:t>Feedwater System</a:t>
            </a:r>
            <a:endParaRPr lang="en-US" dirty="0">
              <a:solidFill>
                <a:schemeClr val="tx2">
                  <a:tint val="100000"/>
                  <a:satMod val="250000"/>
                </a:schemeClr>
              </a:solidFill>
            </a:endParaRPr>
          </a:p>
        </p:txBody>
      </p:sp>
      <p:pic>
        <p:nvPicPr>
          <p:cNvPr id="22531" name="Content Placeholder 3" descr="fig-23.jpg"/>
          <p:cNvPicPr>
            <a:picLocks noGrp="1" noChangeAspect="1"/>
          </p:cNvPicPr>
          <p:nvPr>
            <p:ph idx="1"/>
          </p:nvPr>
        </p:nvPicPr>
        <p:blipFill>
          <a:blip r:embed="rId3" cstate="print"/>
          <a:srcRect/>
          <a:stretch>
            <a:fillRect/>
          </a:stretch>
        </p:blipFill>
        <p:spPr>
          <a:xfrm>
            <a:off x="457200" y="1600200"/>
            <a:ext cx="7086600" cy="411003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tint val="100000"/>
                    <a:satMod val="250000"/>
                  </a:schemeClr>
                </a:solidFill>
              </a:rPr>
              <a:t>Components of a </a:t>
            </a:r>
            <a:br>
              <a:rPr lang="en-US" dirty="0" smtClean="0">
                <a:solidFill>
                  <a:schemeClr val="tx2">
                    <a:tint val="100000"/>
                    <a:satMod val="250000"/>
                  </a:schemeClr>
                </a:solidFill>
              </a:rPr>
            </a:br>
            <a:r>
              <a:rPr lang="en-US" dirty="0" smtClean="0">
                <a:solidFill>
                  <a:schemeClr val="tx2">
                    <a:tint val="100000"/>
                    <a:satMod val="250000"/>
                  </a:schemeClr>
                </a:solidFill>
              </a:rPr>
              <a:t>Generating Unit</a:t>
            </a:r>
            <a:endParaRPr lang="en-US" dirty="0">
              <a:solidFill>
                <a:schemeClr val="tx2">
                  <a:tint val="100000"/>
                  <a:satMod val="250000"/>
                </a:schemeClr>
              </a:solidFill>
            </a:endParaRPr>
          </a:p>
        </p:txBody>
      </p:sp>
      <p:sp>
        <p:nvSpPr>
          <p:cNvPr id="14339" name="Content Placeholder 2"/>
          <p:cNvSpPr>
            <a:spLocks noGrp="1"/>
          </p:cNvSpPr>
          <p:nvPr>
            <p:ph idx="1"/>
          </p:nvPr>
        </p:nvSpPr>
        <p:spPr/>
        <p:txBody>
          <a:bodyPr/>
          <a:lstStyle/>
          <a:p>
            <a:r>
              <a:rPr lang="en-US" dirty="0" smtClean="0"/>
              <a:t>Furnace</a:t>
            </a:r>
          </a:p>
          <a:p>
            <a:r>
              <a:rPr lang="en-US" dirty="0" smtClean="0"/>
              <a:t>Boiler</a:t>
            </a:r>
          </a:p>
          <a:p>
            <a:r>
              <a:rPr lang="en-US" dirty="0" smtClean="0"/>
              <a:t>Turbine</a:t>
            </a:r>
          </a:p>
          <a:p>
            <a:r>
              <a:rPr lang="en-US" dirty="0" smtClean="0"/>
              <a:t>Generator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tint val="100000"/>
                    <a:satMod val="250000"/>
                  </a:schemeClr>
                </a:solidFill>
              </a:rPr>
              <a:t>Components</a:t>
            </a:r>
            <a:endParaRPr lang="en-US" dirty="0">
              <a:solidFill>
                <a:schemeClr val="tx2">
                  <a:tint val="100000"/>
                  <a:satMod val="250000"/>
                </a:schemeClr>
              </a:solidFill>
            </a:endParaRPr>
          </a:p>
        </p:txBody>
      </p:sp>
      <p:sp>
        <p:nvSpPr>
          <p:cNvPr id="15363" name="Content Placeholder 2"/>
          <p:cNvSpPr>
            <a:spLocks noGrp="1"/>
          </p:cNvSpPr>
          <p:nvPr>
            <p:ph idx="1"/>
          </p:nvPr>
        </p:nvSpPr>
        <p:spPr/>
        <p:txBody>
          <a:bodyPr/>
          <a:lstStyle/>
          <a:p>
            <a:pPr indent="0">
              <a:buFont typeface="Wingdings 2" pitchFamily="18" charset="2"/>
              <a:buNone/>
            </a:pPr>
            <a:r>
              <a:rPr lang="en-US" dirty="0" smtClean="0"/>
              <a:t>Let’s look at each component individually and trace the developments that have helped to increase efficiency. It might help to picture a “tea kettle” plant to get started.</a:t>
            </a:r>
          </a:p>
          <a:p>
            <a:pPr indent="0">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219200"/>
          </a:xfrm>
        </p:spPr>
        <p:txBody>
          <a:bodyPr/>
          <a:lstStyle/>
          <a:p>
            <a:pPr fontAlgn="auto">
              <a:spcAft>
                <a:spcPts val="0"/>
              </a:spcAft>
              <a:defRPr/>
            </a:pPr>
            <a:r>
              <a:rPr lang="en-US" dirty="0" smtClean="0">
                <a:solidFill>
                  <a:schemeClr val="tx2">
                    <a:tint val="100000"/>
                    <a:satMod val="250000"/>
                  </a:schemeClr>
                </a:solidFill>
              </a:rPr>
              <a:t>Tea Kettle Power Plant</a:t>
            </a:r>
            <a:endParaRPr lang="en-US" dirty="0">
              <a:solidFill>
                <a:schemeClr val="tx2">
                  <a:tint val="100000"/>
                  <a:satMod val="250000"/>
                </a:schemeClr>
              </a:solidFill>
            </a:endParaRPr>
          </a:p>
        </p:txBody>
      </p:sp>
      <p:pic>
        <p:nvPicPr>
          <p:cNvPr id="16387" name="Content Placeholder 5" descr="fig-02.jpg"/>
          <p:cNvPicPr>
            <a:picLocks noGrp="1" noChangeAspect="1"/>
          </p:cNvPicPr>
          <p:nvPr>
            <p:ph idx="1"/>
          </p:nvPr>
        </p:nvPicPr>
        <p:blipFill>
          <a:blip r:embed="rId3" cstate="print"/>
          <a:srcRect/>
          <a:stretch>
            <a:fillRect/>
          </a:stretch>
        </p:blipFill>
        <p:spPr>
          <a:xfrm>
            <a:off x="457200" y="1905000"/>
            <a:ext cx="7089775" cy="4191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pPr fontAlgn="auto">
              <a:spcAft>
                <a:spcPts val="0"/>
              </a:spcAft>
              <a:defRPr/>
            </a:pPr>
            <a:r>
              <a:rPr lang="en-US" dirty="0" smtClean="0">
                <a:solidFill>
                  <a:schemeClr val="tx2">
                    <a:tint val="100000"/>
                    <a:satMod val="250000"/>
                  </a:schemeClr>
                </a:solidFill>
              </a:rPr>
              <a:t>Enclosing the Components</a:t>
            </a:r>
            <a:endParaRPr lang="en-US" dirty="0">
              <a:solidFill>
                <a:schemeClr val="tx2">
                  <a:tint val="100000"/>
                  <a:satMod val="250000"/>
                </a:schemeClr>
              </a:solidFill>
            </a:endParaRPr>
          </a:p>
        </p:txBody>
      </p:sp>
      <p:pic>
        <p:nvPicPr>
          <p:cNvPr id="17411" name="Content Placeholder 3" descr="fig-03.jpg"/>
          <p:cNvPicPr>
            <a:picLocks noGrp="1" noChangeAspect="1"/>
          </p:cNvPicPr>
          <p:nvPr>
            <p:ph idx="1"/>
          </p:nvPr>
        </p:nvPicPr>
        <p:blipFill>
          <a:blip r:embed="rId3" cstate="print"/>
          <a:srcRect/>
          <a:stretch>
            <a:fillRect/>
          </a:stretch>
        </p:blipFill>
        <p:spPr>
          <a:xfrm>
            <a:off x="457200" y="1828800"/>
            <a:ext cx="6946900" cy="4343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pPr fontAlgn="auto">
              <a:spcAft>
                <a:spcPts val="0"/>
              </a:spcAft>
              <a:defRPr/>
            </a:pPr>
            <a:r>
              <a:rPr lang="en-US" dirty="0" smtClean="0">
                <a:solidFill>
                  <a:schemeClr val="tx2">
                    <a:tint val="100000"/>
                    <a:satMod val="250000"/>
                  </a:schemeClr>
                </a:solidFill>
              </a:rPr>
              <a:t>Furnace Improvements</a:t>
            </a:r>
            <a:endParaRPr lang="en-US" dirty="0">
              <a:solidFill>
                <a:schemeClr val="tx2">
                  <a:tint val="100000"/>
                  <a:satMod val="250000"/>
                </a:schemeClr>
              </a:solidFill>
            </a:endParaRPr>
          </a:p>
        </p:txBody>
      </p:sp>
      <p:pic>
        <p:nvPicPr>
          <p:cNvPr id="18435" name="Content Placeholder 3" descr="fig-10.jpg"/>
          <p:cNvPicPr>
            <a:picLocks noGrp="1" noChangeAspect="1"/>
          </p:cNvPicPr>
          <p:nvPr>
            <p:ph idx="1"/>
          </p:nvPr>
        </p:nvPicPr>
        <p:blipFill>
          <a:blip r:embed="rId3" cstate="print"/>
          <a:srcRect/>
          <a:stretch>
            <a:fillRect/>
          </a:stretch>
        </p:blipFill>
        <p:spPr>
          <a:xfrm>
            <a:off x="457200" y="1600200"/>
            <a:ext cx="6734175" cy="4572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pPr fontAlgn="auto">
              <a:spcAft>
                <a:spcPts val="0"/>
              </a:spcAft>
              <a:defRPr/>
            </a:pPr>
            <a:r>
              <a:rPr lang="en-US" dirty="0" smtClean="0">
                <a:solidFill>
                  <a:schemeClr val="tx2">
                    <a:tint val="100000"/>
                    <a:satMod val="250000"/>
                  </a:schemeClr>
                </a:solidFill>
              </a:rPr>
              <a:t>Boiler Improvements</a:t>
            </a:r>
            <a:endParaRPr lang="en-US" dirty="0">
              <a:solidFill>
                <a:schemeClr val="tx2">
                  <a:tint val="100000"/>
                  <a:satMod val="250000"/>
                </a:schemeClr>
              </a:solidFill>
            </a:endParaRPr>
          </a:p>
        </p:txBody>
      </p:sp>
      <p:pic>
        <p:nvPicPr>
          <p:cNvPr id="19459" name="Content Placeholder 3" descr="fig-15.jpg"/>
          <p:cNvPicPr>
            <a:picLocks noGrp="1" noChangeAspect="1"/>
          </p:cNvPicPr>
          <p:nvPr>
            <p:ph idx="1"/>
          </p:nvPr>
        </p:nvPicPr>
        <p:blipFill>
          <a:blip r:embed="rId3" cstate="print"/>
          <a:srcRect/>
          <a:stretch>
            <a:fillRect/>
          </a:stretch>
        </p:blipFill>
        <p:spPr>
          <a:xfrm>
            <a:off x="1600200" y="1676400"/>
            <a:ext cx="4495800" cy="446881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pPr fontAlgn="auto">
              <a:spcAft>
                <a:spcPts val="0"/>
              </a:spcAft>
              <a:defRPr/>
            </a:pPr>
            <a:r>
              <a:rPr lang="en-US" dirty="0" smtClean="0">
                <a:solidFill>
                  <a:schemeClr val="tx2">
                    <a:tint val="100000"/>
                    <a:satMod val="250000"/>
                  </a:schemeClr>
                </a:solidFill>
              </a:rPr>
              <a:t>Turbine Improvements</a:t>
            </a:r>
            <a:endParaRPr lang="en-US" dirty="0">
              <a:solidFill>
                <a:schemeClr val="tx2">
                  <a:tint val="100000"/>
                  <a:satMod val="250000"/>
                </a:schemeClr>
              </a:solidFill>
            </a:endParaRPr>
          </a:p>
        </p:txBody>
      </p:sp>
      <p:pic>
        <p:nvPicPr>
          <p:cNvPr id="20483" name="Content Placeholder 3" descr="fig-17.jpg"/>
          <p:cNvPicPr>
            <a:picLocks noGrp="1" noChangeAspect="1"/>
          </p:cNvPicPr>
          <p:nvPr>
            <p:ph idx="1"/>
          </p:nvPr>
        </p:nvPicPr>
        <p:blipFill>
          <a:blip r:embed="rId3" cstate="print"/>
          <a:srcRect/>
          <a:stretch>
            <a:fillRect/>
          </a:stretch>
        </p:blipFill>
        <p:spPr>
          <a:xfrm>
            <a:off x="381000" y="1752600"/>
            <a:ext cx="7651750" cy="3505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fontAlgn="auto">
              <a:spcAft>
                <a:spcPts val="0"/>
              </a:spcAft>
              <a:defRPr/>
            </a:pPr>
            <a:r>
              <a:rPr lang="en-US" dirty="0" smtClean="0">
                <a:solidFill>
                  <a:schemeClr val="tx2">
                    <a:tint val="100000"/>
                    <a:satMod val="250000"/>
                  </a:schemeClr>
                </a:solidFill>
              </a:rPr>
              <a:t>Condenser  and Makeup Water</a:t>
            </a:r>
            <a:endParaRPr lang="en-US" dirty="0">
              <a:solidFill>
                <a:schemeClr val="tx2">
                  <a:tint val="100000"/>
                  <a:satMod val="250000"/>
                </a:schemeClr>
              </a:solidFill>
            </a:endParaRPr>
          </a:p>
        </p:txBody>
      </p:sp>
      <p:pic>
        <p:nvPicPr>
          <p:cNvPr id="21507" name="Content Placeholder 3" descr="fig-20.jpg"/>
          <p:cNvPicPr>
            <a:picLocks noGrp="1" noChangeAspect="1"/>
          </p:cNvPicPr>
          <p:nvPr>
            <p:ph idx="1"/>
          </p:nvPr>
        </p:nvPicPr>
        <p:blipFill>
          <a:blip r:embed="rId3" cstate="print"/>
          <a:srcRect/>
          <a:stretch>
            <a:fillRect/>
          </a:stretch>
        </p:blipFill>
        <p:spPr>
          <a:xfrm>
            <a:off x="609600" y="1905000"/>
            <a:ext cx="6864350" cy="37338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175</TotalTime>
  <Words>484</Words>
  <Application>Microsoft Office PowerPoint</Application>
  <PresentationFormat>On-screen Show (4:3)</PresentationFormat>
  <Paragraphs>33</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Wingdings 2</vt:lpstr>
      <vt:lpstr>Deluxe</vt:lpstr>
      <vt:lpstr>The Evolution of a Modern power generating Unit </vt:lpstr>
      <vt:lpstr>Components of a  Generating Unit</vt:lpstr>
      <vt:lpstr>Components</vt:lpstr>
      <vt:lpstr>Tea Kettle Power Plant</vt:lpstr>
      <vt:lpstr>Enclosing the Components</vt:lpstr>
      <vt:lpstr>Furnace Improvements</vt:lpstr>
      <vt:lpstr>Boiler Improvements</vt:lpstr>
      <vt:lpstr>Turbine Improvements</vt:lpstr>
      <vt:lpstr>Condenser  and Makeup Water</vt:lpstr>
      <vt:lpstr>Feedwater System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hcotner</dc:creator>
  <cp:lastModifiedBy>M S</cp:lastModifiedBy>
  <cp:revision>27</cp:revision>
  <dcterms:created xsi:type="dcterms:W3CDTF">2010-11-20T19:51:47Z</dcterms:created>
  <dcterms:modified xsi:type="dcterms:W3CDTF">2017-04-10T15:06:42Z</dcterms:modified>
</cp:coreProperties>
</file>