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69" r:id="rId2"/>
    <p:sldId id="408" r:id="rId3"/>
    <p:sldId id="422" r:id="rId4"/>
    <p:sldId id="419" r:id="rId5"/>
    <p:sldId id="599" r:id="rId6"/>
    <p:sldId id="450" r:id="rId7"/>
    <p:sldId id="326" r:id="rId8"/>
    <p:sldId id="455" r:id="rId9"/>
    <p:sldId id="459" r:id="rId10"/>
    <p:sldId id="402" r:id="rId11"/>
    <p:sldId id="430" r:id="rId12"/>
    <p:sldId id="560" r:id="rId13"/>
    <p:sldId id="544" r:id="rId14"/>
    <p:sldId id="562" r:id="rId15"/>
    <p:sldId id="563" r:id="rId16"/>
    <p:sldId id="564" r:id="rId17"/>
    <p:sldId id="567" r:id="rId18"/>
    <p:sldId id="566" r:id="rId19"/>
    <p:sldId id="565" r:id="rId20"/>
    <p:sldId id="568" r:id="rId21"/>
    <p:sldId id="569" r:id="rId22"/>
    <p:sldId id="570" r:id="rId23"/>
    <p:sldId id="572" r:id="rId24"/>
    <p:sldId id="571" r:id="rId25"/>
    <p:sldId id="573" r:id="rId26"/>
    <p:sldId id="574" r:id="rId27"/>
    <p:sldId id="545" r:id="rId28"/>
    <p:sldId id="576" r:id="rId29"/>
    <p:sldId id="577" r:id="rId30"/>
    <p:sldId id="578" r:id="rId31"/>
    <p:sldId id="580" r:id="rId32"/>
    <p:sldId id="581" r:id="rId33"/>
    <p:sldId id="582" r:id="rId34"/>
    <p:sldId id="579" r:id="rId35"/>
    <p:sldId id="583" r:id="rId36"/>
    <p:sldId id="584" r:id="rId37"/>
    <p:sldId id="585" r:id="rId38"/>
    <p:sldId id="586" r:id="rId39"/>
    <p:sldId id="587" r:id="rId40"/>
    <p:sldId id="555" r:id="rId41"/>
    <p:sldId id="479" r:id="rId42"/>
    <p:sldId id="480" r:id="rId43"/>
    <p:sldId id="482" r:id="rId44"/>
    <p:sldId id="483" r:id="rId45"/>
    <p:sldId id="484" r:id="rId46"/>
    <p:sldId id="485" r:id="rId47"/>
    <p:sldId id="486" r:id="rId48"/>
    <p:sldId id="487" r:id="rId49"/>
    <p:sldId id="488" r:id="rId50"/>
    <p:sldId id="489" r:id="rId51"/>
    <p:sldId id="490" r:id="rId52"/>
    <p:sldId id="493" r:id="rId53"/>
    <p:sldId id="346" r:id="rId54"/>
    <p:sldId id="347" r:id="rId55"/>
    <p:sldId id="348" r:id="rId56"/>
    <p:sldId id="349" r:id="rId57"/>
    <p:sldId id="595" r:id="rId58"/>
    <p:sldId id="389" r:id="rId59"/>
    <p:sldId id="406" r:id="rId6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7028C0"/>
    <a:srgbClr val="1FE1C1"/>
    <a:srgbClr val="3FC1B5"/>
    <a:srgbClr val="C2A93E"/>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82647" autoAdjust="0"/>
  </p:normalViewPr>
  <p:slideViewPr>
    <p:cSldViewPr>
      <p:cViewPr varScale="1">
        <p:scale>
          <a:sx n="61" d="100"/>
          <a:sy n="61" d="100"/>
        </p:scale>
        <p:origin x="1686"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774"/>
    </p:cViewPr>
  </p:sorterViewPr>
  <p:notesViewPr>
    <p:cSldViewPr>
      <p:cViewPr>
        <p:scale>
          <a:sx n="70" d="100"/>
          <a:sy n="70" d="100"/>
        </p:scale>
        <p:origin x="-148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3932" tIns="46966" rIns="93932" bIns="4696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100" y="0"/>
            <a:ext cx="3067374" cy="468474"/>
          </a:xfrm>
          <a:prstGeom prst="rect">
            <a:avLst/>
          </a:prstGeom>
        </p:spPr>
        <p:txBody>
          <a:bodyPr vert="horz" lIns="93932" tIns="46966" rIns="93932" bIns="46966" rtlCol="0"/>
          <a:lstStyle>
            <a:lvl1pPr algn="r">
              <a:defRPr sz="1200">
                <a:latin typeface="Arial" charset="0"/>
              </a:defRPr>
            </a:lvl1pPr>
          </a:lstStyle>
          <a:p>
            <a:pPr>
              <a:defRPr/>
            </a:pPr>
            <a:fld id="{B5AFABA6-819B-41DE-9F54-F8191F215F5F}" type="datetimeFigureOut">
              <a:rPr lang="en-US"/>
              <a:pPr>
                <a:defRPr/>
              </a:pPr>
              <a:t>4/18/2017</a:t>
            </a:fld>
            <a:endParaRPr lang="en-US"/>
          </a:p>
        </p:txBody>
      </p:sp>
      <p:sp>
        <p:nvSpPr>
          <p:cNvPr id="4" name="Footer Placeholder 3"/>
          <p:cNvSpPr>
            <a:spLocks noGrp="1"/>
          </p:cNvSpPr>
          <p:nvPr>
            <p:ph type="ftr" sz="quarter" idx="2"/>
          </p:nvPr>
        </p:nvSpPr>
        <p:spPr>
          <a:xfrm>
            <a:off x="1" y="8893003"/>
            <a:ext cx="3067374" cy="468474"/>
          </a:xfrm>
          <a:prstGeom prst="rect">
            <a:avLst/>
          </a:prstGeom>
        </p:spPr>
        <p:txBody>
          <a:bodyPr vert="horz" lIns="93932" tIns="46966" rIns="93932" bIns="4696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3932" tIns="46966" rIns="93932" bIns="46966" rtlCol="0" anchor="b"/>
          <a:lstStyle>
            <a:lvl1pPr algn="r">
              <a:defRPr sz="1200">
                <a:latin typeface="Arial" charset="0"/>
              </a:defRPr>
            </a:lvl1pPr>
          </a:lstStyle>
          <a:p>
            <a:pPr>
              <a:defRPr/>
            </a:pPr>
            <a:fld id="{FA2E6574-54A9-47F5-A1FC-E28FE629C210}" type="slidenum">
              <a:rPr lang="en-US"/>
              <a:pPr>
                <a:defRPr/>
              </a:pPr>
              <a:t>‹#›</a:t>
            </a:fld>
            <a:endParaRPr lang="en-US"/>
          </a:p>
        </p:txBody>
      </p:sp>
    </p:spTree>
    <p:extLst>
      <p:ext uri="{BB962C8B-B14F-4D97-AF65-F5344CB8AC3E}">
        <p14:creationId xmlns:p14="http://schemas.microsoft.com/office/powerpoint/2010/main" val="1496337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3932" tIns="46966" rIns="93932" bIns="4696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008100" y="0"/>
            <a:ext cx="3067374" cy="468474"/>
          </a:xfrm>
          <a:prstGeom prst="rect">
            <a:avLst/>
          </a:prstGeom>
        </p:spPr>
        <p:txBody>
          <a:bodyPr vert="horz" lIns="93932" tIns="46966" rIns="93932" bIns="46966" rtlCol="0"/>
          <a:lstStyle>
            <a:lvl1pPr algn="r">
              <a:defRPr sz="1200">
                <a:latin typeface="Arial" charset="0"/>
              </a:defRPr>
            </a:lvl1pPr>
          </a:lstStyle>
          <a:p>
            <a:pPr>
              <a:defRPr/>
            </a:pPr>
            <a:fld id="{8568122A-736C-4D0B-9ADB-7930CB35442A}" type="datetimeFigureOut">
              <a:rPr lang="en-US"/>
              <a:pPr>
                <a:defRPr/>
              </a:pPr>
              <a:t>4/18/2017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pPr lvl="0"/>
            <a:endParaRPr lang="en-US" noProof="0"/>
          </a:p>
        </p:txBody>
      </p:sp>
      <p:sp>
        <p:nvSpPr>
          <p:cNvPr id="5" name="Notes Placeholder 4"/>
          <p:cNvSpPr>
            <a:spLocks noGrp="1"/>
          </p:cNvSpPr>
          <p:nvPr>
            <p:ph type="body" sz="quarter" idx="3"/>
          </p:nvPr>
        </p:nvSpPr>
        <p:spPr>
          <a:xfrm>
            <a:off x="708349" y="4448102"/>
            <a:ext cx="5660378" cy="4213064"/>
          </a:xfrm>
          <a:prstGeom prst="rect">
            <a:avLst/>
          </a:prstGeom>
        </p:spPr>
        <p:txBody>
          <a:bodyPr vert="horz" lIns="93932" tIns="46966" rIns="93932" bIns="469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93003"/>
            <a:ext cx="3067374" cy="468474"/>
          </a:xfrm>
          <a:prstGeom prst="rect">
            <a:avLst/>
          </a:prstGeom>
        </p:spPr>
        <p:txBody>
          <a:bodyPr vert="horz" lIns="93932" tIns="46966" rIns="93932" bIns="4696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lIns="93932" tIns="46966" rIns="93932" bIns="46966" rtlCol="0" anchor="b"/>
          <a:lstStyle>
            <a:lvl1pPr algn="r">
              <a:defRPr sz="1200">
                <a:latin typeface="Arial" charset="0"/>
              </a:defRPr>
            </a:lvl1pPr>
          </a:lstStyle>
          <a:p>
            <a:pPr>
              <a:defRPr/>
            </a:pPr>
            <a:fld id="{C7A616CD-8BBC-48FA-B07C-2FF4515682E8}" type="slidenum">
              <a:rPr lang="en-US"/>
              <a:pPr>
                <a:defRPr/>
              </a:pPr>
              <a:t>‹#›</a:t>
            </a:fld>
            <a:endParaRPr lang="en-US"/>
          </a:p>
        </p:txBody>
      </p:sp>
    </p:spTree>
    <p:extLst>
      <p:ext uri="{BB962C8B-B14F-4D97-AF65-F5344CB8AC3E}">
        <p14:creationId xmlns:p14="http://schemas.microsoft.com/office/powerpoint/2010/main" val="35340872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D523BF-4814-468C-B636-4246CBFE398C}" type="slidenum">
              <a:rPr lang="en-US" smtClean="0">
                <a:latin typeface="Arial" pitchFamily="34" charset="0"/>
              </a:rPr>
              <a:pPr/>
              <a:t>1</a:t>
            </a:fld>
            <a:endParaRPr lang="en-US" smtClean="0">
              <a:latin typeface="Arial" pitchFamily="34" charset="0"/>
            </a:endParaRPr>
          </a:p>
        </p:txBody>
      </p:sp>
    </p:spTree>
    <p:extLst>
      <p:ext uri="{BB962C8B-B14F-4D97-AF65-F5344CB8AC3E}">
        <p14:creationId xmlns:p14="http://schemas.microsoft.com/office/powerpoint/2010/main" val="421348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B6DC6-A57C-41BE-8975-3D60A259D1E5}" type="slidenum">
              <a:rPr lang="en-US" smtClean="0">
                <a:latin typeface="Arial" pitchFamily="34" charset="0"/>
              </a:rPr>
              <a:pPr/>
              <a:t>11</a:t>
            </a:fld>
            <a:endParaRPr lang="en-US" smtClean="0">
              <a:latin typeface="Arial" pitchFamily="34" charset="0"/>
            </a:endParaRPr>
          </a:p>
        </p:txBody>
      </p:sp>
    </p:spTree>
    <p:extLst>
      <p:ext uri="{BB962C8B-B14F-4D97-AF65-F5344CB8AC3E}">
        <p14:creationId xmlns:p14="http://schemas.microsoft.com/office/powerpoint/2010/main" val="94774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44475-5478-4057-94A0-CBDC0D03930D}" type="slidenum">
              <a:rPr lang="en-US" smtClean="0">
                <a:latin typeface="Arial" pitchFamily="34" charset="0"/>
              </a:rPr>
              <a:pPr/>
              <a:t>12</a:t>
            </a:fld>
            <a:endParaRPr lang="en-US" smtClean="0">
              <a:latin typeface="Arial" pitchFamily="34" charset="0"/>
            </a:endParaRPr>
          </a:p>
        </p:txBody>
      </p:sp>
    </p:spTree>
    <p:extLst>
      <p:ext uri="{BB962C8B-B14F-4D97-AF65-F5344CB8AC3E}">
        <p14:creationId xmlns:p14="http://schemas.microsoft.com/office/powerpoint/2010/main" val="392167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Each of these hazard classes</a:t>
            </a:r>
            <a:r>
              <a:rPr lang="en-US" baseline="0" dirty="0" smtClean="0"/>
              <a:t> is divided into hazard categories. </a:t>
            </a:r>
            <a:endParaRPr lang="en-US" dirty="0"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CF671B-5B84-4EC3-9D15-E0F1E6CBC7A1}" type="slidenum">
              <a:rPr lang="en-US" smtClean="0">
                <a:latin typeface="Arial" pitchFamily="34" charset="0"/>
              </a:rPr>
              <a:pPr/>
              <a:t>13</a:t>
            </a:fld>
            <a:endParaRPr lang="en-US" smtClean="0">
              <a:latin typeface="Arial" pitchFamily="34" charset="0"/>
            </a:endParaRPr>
          </a:p>
        </p:txBody>
      </p:sp>
    </p:spTree>
    <p:extLst>
      <p:ext uri="{BB962C8B-B14F-4D97-AF65-F5344CB8AC3E}">
        <p14:creationId xmlns:p14="http://schemas.microsoft.com/office/powerpoint/2010/main" val="18965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C1060-5B8F-4BBD-9F9F-A4571AFDB599}" type="slidenum">
              <a:rPr lang="fr-CA" smtClean="0">
                <a:latin typeface="Arial" pitchFamily="34" charset="0"/>
              </a:rPr>
              <a:pPr/>
              <a:t>14</a:t>
            </a:fld>
            <a:endParaRPr lang="fr-CA" smtClean="0">
              <a:latin typeface="Arial" pitchFamily="34" charset="0"/>
            </a:endParaRPr>
          </a:p>
        </p:txBody>
      </p:sp>
      <p:sp>
        <p:nvSpPr>
          <p:cNvPr id="173059" name="Rectangle 2"/>
          <p:cNvSpPr>
            <a:spLocks noGrp="1" noRot="1" noChangeAspect="1" noTextEdit="1"/>
          </p:cNvSpPr>
          <p:nvPr>
            <p:ph type="sldImg"/>
          </p:nvPr>
        </p:nvSpPr>
        <p:spPr bwMode="auto">
          <a:noFill/>
          <a:ln>
            <a:solidFill>
              <a:srgbClr val="000000"/>
            </a:solidFill>
            <a:miter lim="800000"/>
            <a:headEnd/>
            <a:tailEnd/>
          </a:ln>
        </p:spPr>
      </p:sp>
      <p:sp>
        <p:nvSpPr>
          <p:cNvPr id="17306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96375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7D68F581-54BE-4D79-93FF-B17B6F81C3C7}" type="slidenum">
              <a:rPr lang="fr-CA" sz="1200"/>
              <a:pPr algn="r"/>
              <a:t>15</a:t>
            </a:fld>
            <a:endParaRPr lang="fr-CA" sz="1200" dirty="0"/>
          </a:p>
        </p:txBody>
      </p:sp>
      <p:sp>
        <p:nvSpPr>
          <p:cNvPr id="174083" name="Rectangle 2"/>
          <p:cNvSpPr>
            <a:spLocks noGrp="1" noRot="1" noChangeAspect="1" noTextEdit="1"/>
          </p:cNvSpPr>
          <p:nvPr>
            <p:ph type="sldImg"/>
          </p:nvPr>
        </p:nvSpPr>
        <p:spPr bwMode="auto">
          <a:noFill/>
          <a:ln>
            <a:solidFill>
              <a:srgbClr val="000000"/>
            </a:solidFill>
            <a:miter lim="800000"/>
            <a:headEnd/>
            <a:tailEnd/>
          </a:ln>
        </p:spPr>
      </p:sp>
      <p:sp>
        <p:nvSpPr>
          <p:cNvPr id="17408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Basically, contact with skin for up to four hours </a:t>
            </a:r>
            <a:r>
              <a:rPr lang="en-US" sz="1400" i="1" u="sng" dirty="0" smtClean="0"/>
              <a:t>produces irreversible damage.</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15</a:t>
            </a:fld>
            <a:endParaRPr lang="en-US"/>
          </a:p>
        </p:txBody>
      </p:sp>
    </p:spTree>
    <p:extLst>
      <p:ext uri="{BB962C8B-B14F-4D97-AF65-F5344CB8AC3E}">
        <p14:creationId xmlns:p14="http://schemas.microsoft.com/office/powerpoint/2010/main" val="241726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3C7601D0-E095-43C5-93C8-5F188672C491}" type="slidenum">
              <a:rPr lang="fr-CA" sz="1200"/>
              <a:pPr algn="r"/>
              <a:t>16</a:t>
            </a:fld>
            <a:endParaRPr lang="fr-CA" sz="1200" dirty="0"/>
          </a:p>
        </p:txBody>
      </p:sp>
      <p:sp>
        <p:nvSpPr>
          <p:cNvPr id="175107" name="Rectangle 2"/>
          <p:cNvSpPr>
            <a:spLocks noGrp="1" noRot="1" noChangeAspect="1" noTextEdit="1"/>
          </p:cNvSpPr>
          <p:nvPr>
            <p:ph type="sldImg"/>
          </p:nvPr>
        </p:nvSpPr>
        <p:spPr bwMode="auto">
          <a:noFill/>
          <a:ln>
            <a:solidFill>
              <a:srgbClr val="000000"/>
            </a:solidFill>
            <a:miter lim="800000"/>
            <a:headEnd/>
            <a:tailEnd/>
          </a:ln>
        </p:spPr>
      </p:sp>
      <p:sp>
        <p:nvSpPr>
          <p:cNvPr id="1751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Basically, contact with skin for up to four hours </a:t>
            </a:r>
            <a:r>
              <a:rPr lang="en-US" sz="1400" i="1" u="sng" dirty="0" smtClean="0"/>
              <a:t>produces reversible damage.</a:t>
            </a:r>
          </a:p>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16</a:t>
            </a:fld>
            <a:endParaRPr lang="en-US"/>
          </a:p>
        </p:txBody>
      </p:sp>
    </p:spTree>
    <p:extLst>
      <p:ext uri="{BB962C8B-B14F-4D97-AF65-F5344CB8AC3E}">
        <p14:creationId xmlns:p14="http://schemas.microsoft.com/office/powerpoint/2010/main" val="379546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AC58B-5980-446D-BB74-BA61443AA5E3}" type="slidenum">
              <a:rPr lang="fr-CA" smtClean="0">
                <a:latin typeface="Arial" pitchFamily="34" charset="0"/>
              </a:rPr>
              <a:pPr/>
              <a:t>17</a:t>
            </a:fld>
            <a:endParaRPr lang="fr-CA" smtClean="0">
              <a:latin typeface="Arial" pitchFamily="34" charset="0"/>
            </a:endParaRPr>
          </a:p>
        </p:txBody>
      </p:sp>
      <p:sp>
        <p:nvSpPr>
          <p:cNvPr id="178179" name="Rectangle 2"/>
          <p:cNvSpPr>
            <a:spLocks noGrp="1" noRot="1" noChangeAspect="1" noTextEdit="1"/>
          </p:cNvSpPr>
          <p:nvPr>
            <p:ph type="sldImg"/>
          </p:nvPr>
        </p:nvSpPr>
        <p:spPr bwMode="auto">
          <a:noFill/>
          <a:ln>
            <a:solidFill>
              <a:srgbClr val="000000"/>
            </a:solidFill>
            <a:miter lim="800000"/>
            <a:headEnd/>
            <a:tailEnd/>
          </a:ln>
        </p:spPr>
      </p:sp>
      <p:sp>
        <p:nvSpPr>
          <p:cNvPr id="1781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9698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E5DE11-E659-4C15-9419-0E95995C0A96}" type="slidenum">
              <a:rPr lang="fr-CA" smtClean="0">
                <a:latin typeface="Arial" pitchFamily="34" charset="0"/>
              </a:rPr>
              <a:pPr/>
              <a:t>18</a:t>
            </a:fld>
            <a:endParaRPr lang="fr-CA" smtClean="0">
              <a:latin typeface="Arial" pitchFamily="34" charset="0"/>
            </a:endParaRPr>
          </a:p>
        </p:txBody>
      </p:sp>
      <p:sp>
        <p:nvSpPr>
          <p:cNvPr id="177155" name="Rectangle 2"/>
          <p:cNvSpPr>
            <a:spLocks noGrp="1" noRot="1" noChangeAspect="1" noTextEdit="1"/>
          </p:cNvSpPr>
          <p:nvPr>
            <p:ph type="sldImg"/>
          </p:nvPr>
        </p:nvSpPr>
        <p:spPr bwMode="auto">
          <a:noFill/>
          <a:ln>
            <a:solidFill>
              <a:srgbClr val="000000"/>
            </a:solidFill>
            <a:miter lim="800000"/>
            <a:headEnd/>
            <a:tailEnd/>
          </a:ln>
        </p:spPr>
      </p:sp>
      <p:sp>
        <p:nvSpPr>
          <p:cNvPr id="1771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141870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0D9D4BB8-2E05-4EE8-9291-EEBBDA882497}" type="slidenum">
              <a:rPr lang="fr-CA" sz="1200"/>
              <a:pPr algn="r"/>
              <a:t>19</a:t>
            </a:fld>
            <a:endParaRPr lang="fr-CA" sz="1200" dirty="0"/>
          </a:p>
        </p:txBody>
      </p:sp>
      <p:sp>
        <p:nvSpPr>
          <p:cNvPr id="176131" name="Rectangle 2"/>
          <p:cNvSpPr>
            <a:spLocks noGrp="1" noRot="1" noChangeAspect="1" noTextEdit="1"/>
          </p:cNvSpPr>
          <p:nvPr>
            <p:ph type="sldImg"/>
          </p:nvPr>
        </p:nvSpPr>
        <p:spPr bwMode="auto">
          <a:noFill/>
          <a:ln>
            <a:solidFill>
              <a:srgbClr val="000000"/>
            </a:solidFill>
            <a:miter lim="800000"/>
            <a:headEnd/>
            <a:tailEnd/>
          </a:ln>
        </p:spPr>
      </p:sp>
      <p:sp>
        <p:nvSpPr>
          <p:cNvPr id="1761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19</a:t>
            </a:fld>
            <a:endParaRPr lang="en-US"/>
          </a:p>
        </p:txBody>
      </p:sp>
    </p:spTree>
    <p:extLst>
      <p:ext uri="{BB962C8B-B14F-4D97-AF65-F5344CB8AC3E}">
        <p14:creationId xmlns:p14="http://schemas.microsoft.com/office/powerpoint/2010/main" val="44483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EBCE7-E271-4A56-A0EB-289D1F236100}" type="slidenum">
              <a:rPr lang="fr-CA" smtClean="0">
                <a:latin typeface="Arial" pitchFamily="34" charset="0"/>
              </a:rPr>
              <a:pPr/>
              <a:t>20</a:t>
            </a:fld>
            <a:endParaRPr lang="fr-CA" smtClean="0">
              <a:latin typeface="Arial" pitchFamily="34" charset="0"/>
            </a:endParaRPr>
          </a:p>
        </p:txBody>
      </p:sp>
      <p:sp>
        <p:nvSpPr>
          <p:cNvPr id="179203" name="Rectangle 2"/>
          <p:cNvSpPr>
            <a:spLocks noGrp="1" noRot="1" noChangeAspect="1" noTextEdit="1"/>
          </p:cNvSpPr>
          <p:nvPr>
            <p:ph type="sldImg"/>
          </p:nvPr>
        </p:nvSpPr>
        <p:spPr bwMode="auto">
          <a:noFill/>
          <a:ln>
            <a:solidFill>
              <a:srgbClr val="000000"/>
            </a:solidFill>
            <a:miter lim="800000"/>
            <a:headEnd/>
            <a:tailEnd/>
          </a:ln>
        </p:spPr>
      </p:sp>
      <p:sp>
        <p:nvSpPr>
          <p:cNvPr id="1792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extLst>
      <p:ext uri="{BB962C8B-B14F-4D97-AF65-F5344CB8AC3E}">
        <p14:creationId xmlns:p14="http://schemas.microsoft.com/office/powerpoint/2010/main" val="20314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A4D8F-ABAE-416F-BE14-3897D49028E4}" type="slidenum">
              <a:rPr lang="en-US" smtClean="0">
                <a:latin typeface="Arial" pitchFamily="34" charset="0"/>
              </a:rPr>
              <a:pPr/>
              <a:t>2</a:t>
            </a:fld>
            <a:endParaRPr lang="en-US" smtClean="0">
              <a:latin typeface="Arial" pitchFamily="34" charset="0"/>
            </a:endParaRPr>
          </a:p>
        </p:txBody>
      </p:sp>
    </p:spTree>
    <p:extLst>
      <p:ext uri="{BB962C8B-B14F-4D97-AF65-F5344CB8AC3E}">
        <p14:creationId xmlns:p14="http://schemas.microsoft.com/office/powerpoint/2010/main" val="126536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C1CDD-E60D-46E1-8CF5-F47F46C542F0}" type="slidenum">
              <a:rPr lang="fr-CA" smtClean="0">
                <a:latin typeface="Arial" pitchFamily="34" charset="0"/>
              </a:rPr>
              <a:pPr/>
              <a:t>21</a:t>
            </a:fld>
            <a:endParaRPr lang="fr-CA" smtClean="0">
              <a:latin typeface="Arial" pitchFamily="34" charset="0"/>
            </a:endParaRPr>
          </a:p>
        </p:txBody>
      </p:sp>
      <p:sp>
        <p:nvSpPr>
          <p:cNvPr id="180227" name="Rectangle 2"/>
          <p:cNvSpPr>
            <a:spLocks noGrp="1" noRot="1" noChangeAspect="1" noTextEdit="1"/>
          </p:cNvSpPr>
          <p:nvPr>
            <p:ph type="sldImg"/>
          </p:nvPr>
        </p:nvSpPr>
        <p:spPr bwMode="auto">
          <a:noFill/>
          <a:ln>
            <a:solidFill>
              <a:srgbClr val="000000"/>
            </a:solidFill>
            <a:miter lim="800000"/>
            <a:headEnd/>
            <a:tailEnd/>
          </a:ln>
        </p:spPr>
      </p:sp>
      <p:sp>
        <p:nvSpPr>
          <p:cNvPr id="1802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Substances that have induced tumors of any kind will be considered carcinogens, unless there is strong evidence that the mechanism of tumor formation is not relevant for humans.</a:t>
            </a:r>
            <a:endParaRPr lang="es-PR" dirty="0" smtClean="0"/>
          </a:p>
        </p:txBody>
      </p:sp>
    </p:spTree>
    <p:extLst>
      <p:ext uri="{BB962C8B-B14F-4D97-AF65-F5344CB8AC3E}">
        <p14:creationId xmlns:p14="http://schemas.microsoft.com/office/powerpoint/2010/main" val="1285700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3B1944-8DD1-49E6-852C-DBFF68EC02ED}" type="slidenum">
              <a:rPr lang="fr-CA" smtClean="0">
                <a:latin typeface="Arial" pitchFamily="34" charset="0"/>
              </a:rPr>
              <a:pPr/>
              <a:t>22</a:t>
            </a:fld>
            <a:endParaRPr lang="fr-CA" smtClean="0">
              <a:latin typeface="Arial" pitchFamily="34" charset="0"/>
            </a:endParaRPr>
          </a:p>
        </p:txBody>
      </p:sp>
      <p:sp>
        <p:nvSpPr>
          <p:cNvPr id="181251" name="Rectangle 2"/>
          <p:cNvSpPr>
            <a:spLocks noGrp="1" noRot="1" noChangeAspect="1" noTextEdit="1"/>
          </p:cNvSpPr>
          <p:nvPr>
            <p:ph type="sldImg"/>
          </p:nvPr>
        </p:nvSpPr>
        <p:spPr bwMode="auto">
          <a:noFill/>
          <a:ln>
            <a:solidFill>
              <a:srgbClr val="000000"/>
            </a:solidFill>
            <a:miter lim="800000"/>
            <a:headEnd/>
            <a:tailEnd/>
          </a:ln>
        </p:spPr>
      </p:sp>
      <p:sp>
        <p:nvSpPr>
          <p:cNvPr id="1812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extLst>
      <p:ext uri="{BB962C8B-B14F-4D97-AF65-F5344CB8AC3E}">
        <p14:creationId xmlns:p14="http://schemas.microsoft.com/office/powerpoint/2010/main" val="1191274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299CDF-706E-4D4C-B86B-99D335000674}" type="slidenum">
              <a:rPr lang="fr-CA" smtClean="0">
                <a:latin typeface="Arial" pitchFamily="34" charset="0"/>
              </a:rPr>
              <a:pPr/>
              <a:t>23</a:t>
            </a:fld>
            <a:endParaRPr lang="fr-CA" smtClean="0">
              <a:latin typeface="Arial" pitchFamily="34" charset="0"/>
            </a:endParaRPr>
          </a:p>
        </p:txBody>
      </p:sp>
      <p:sp>
        <p:nvSpPr>
          <p:cNvPr id="183299" name="Rectangle 2"/>
          <p:cNvSpPr>
            <a:spLocks noGrp="1" noRot="1" noChangeAspect="1" noTextEdit="1"/>
          </p:cNvSpPr>
          <p:nvPr>
            <p:ph type="sldImg"/>
          </p:nvPr>
        </p:nvSpPr>
        <p:spPr bwMode="auto">
          <a:noFill/>
          <a:ln>
            <a:solidFill>
              <a:srgbClr val="000000"/>
            </a:solidFill>
            <a:miter lim="800000"/>
            <a:headEnd/>
            <a:tailEnd/>
          </a:ln>
        </p:spPr>
      </p:sp>
      <p:sp>
        <p:nvSpPr>
          <p:cNvPr id="18330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Tree>
    <p:extLst>
      <p:ext uri="{BB962C8B-B14F-4D97-AF65-F5344CB8AC3E}">
        <p14:creationId xmlns:p14="http://schemas.microsoft.com/office/powerpoint/2010/main" val="2096872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0D800-70C7-41B1-A804-00E85435BB66}" type="slidenum">
              <a:rPr lang="fr-CA" smtClean="0">
                <a:latin typeface="Arial" pitchFamily="34" charset="0"/>
              </a:rPr>
              <a:pPr/>
              <a:t>24</a:t>
            </a:fld>
            <a:endParaRPr lang="fr-CA" smtClean="0">
              <a:latin typeface="Arial" pitchFamily="34" charset="0"/>
            </a:endParaRPr>
          </a:p>
        </p:txBody>
      </p:sp>
      <p:sp>
        <p:nvSpPr>
          <p:cNvPr id="182275" name="Rectangle 2"/>
          <p:cNvSpPr>
            <a:spLocks noGrp="1" noRot="1" noChangeAspect="1" noTextEdit="1"/>
          </p:cNvSpPr>
          <p:nvPr>
            <p:ph type="sldImg"/>
          </p:nvPr>
        </p:nvSpPr>
        <p:spPr bwMode="auto">
          <a:noFill/>
          <a:ln>
            <a:solidFill>
              <a:srgbClr val="000000"/>
            </a:solidFill>
            <a:miter lim="800000"/>
            <a:headEnd/>
            <a:tailEnd/>
          </a:ln>
        </p:spPr>
      </p:sp>
      <p:sp>
        <p:nvSpPr>
          <p:cNvPr id="1822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extLst>
      <p:ext uri="{BB962C8B-B14F-4D97-AF65-F5344CB8AC3E}">
        <p14:creationId xmlns:p14="http://schemas.microsoft.com/office/powerpoint/2010/main" val="3691419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EE098E-5532-4AA0-8248-A97917B9937F}" type="slidenum">
              <a:rPr lang="fr-CA" smtClean="0">
                <a:latin typeface="Arial" pitchFamily="34" charset="0"/>
              </a:rPr>
              <a:pPr/>
              <a:t>25</a:t>
            </a:fld>
            <a:endParaRPr lang="fr-CA" smtClean="0">
              <a:latin typeface="Arial" pitchFamily="34" charset="0"/>
            </a:endParaRPr>
          </a:p>
        </p:txBody>
      </p:sp>
      <p:sp>
        <p:nvSpPr>
          <p:cNvPr id="184323"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noFill/>
        </p:spPr>
        <p:txBody>
          <a:bodyPr wrap="square" numCol="1" anchor="t" anchorCtr="0" compatLnSpc="1">
            <a:prstTxWarp prst="textNoShape">
              <a:avLst/>
            </a:prstTxWarp>
          </a:bodyPr>
          <a:lstStyle/>
          <a:p>
            <a:pPr defTabSz="921807" eaLnBrk="1" hangingPunct="1">
              <a:spcBef>
                <a:spcPct val="0"/>
              </a:spcBef>
              <a:defRPr/>
            </a:pPr>
            <a:r>
              <a:rPr lang="en-US" dirty="0" smtClean="0"/>
              <a:t>Category  2 of Aspiration Hazard  was  not adopted by OSHA.</a:t>
            </a:r>
          </a:p>
          <a:p>
            <a:pPr eaLnBrk="1" hangingPunct="1">
              <a:spcBef>
                <a:spcPct val="0"/>
              </a:spcBef>
            </a:pPr>
            <a:endParaRPr lang="es-PR" dirty="0" smtClean="0"/>
          </a:p>
        </p:txBody>
      </p:sp>
    </p:spTree>
    <p:extLst>
      <p:ext uri="{BB962C8B-B14F-4D97-AF65-F5344CB8AC3E}">
        <p14:creationId xmlns:p14="http://schemas.microsoft.com/office/powerpoint/2010/main" val="138034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4E0AB-DDEA-4FFA-9AEB-05CB1A1B691D}" type="slidenum">
              <a:rPr lang="en-US" smtClean="0">
                <a:latin typeface="Arial" pitchFamily="34" charset="0"/>
              </a:rPr>
              <a:pPr/>
              <a:t>26</a:t>
            </a:fld>
            <a:endParaRPr lang="en-US" smtClean="0">
              <a:latin typeface="Arial" pitchFamily="34" charset="0"/>
            </a:endParaRPr>
          </a:p>
        </p:txBody>
      </p:sp>
    </p:spTree>
    <p:extLst>
      <p:ext uri="{BB962C8B-B14F-4D97-AF65-F5344CB8AC3E}">
        <p14:creationId xmlns:p14="http://schemas.microsoft.com/office/powerpoint/2010/main" val="2837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OSHA has the adopted GHS criteria</a:t>
            </a:r>
            <a:r>
              <a:rPr lang="en-US" baseline="0" dirty="0" smtClean="0"/>
              <a:t> for all physical hazards. The physical hazards criteria in Appendix B are based on the UN Recommendations for the Transport of Dangerous Goods  (RTDG) already used by  US DOT in the hazards material regulations .  Therefore the  transport labels remains the same.</a:t>
            </a:r>
            <a:endParaRPr lang="en-US" dirty="0"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BD8FB8-7F83-4D60-AD46-CCF7E35748EB}" type="slidenum">
              <a:rPr lang="en-US" smtClean="0">
                <a:latin typeface="Arial" pitchFamily="34" charset="0"/>
              </a:rPr>
              <a:pPr/>
              <a:t>27</a:t>
            </a:fld>
            <a:endParaRPr lang="en-US" smtClean="0">
              <a:latin typeface="Arial" pitchFamily="34" charset="0"/>
            </a:endParaRPr>
          </a:p>
        </p:txBody>
      </p:sp>
    </p:spTree>
    <p:extLst>
      <p:ext uri="{BB962C8B-B14F-4D97-AF65-F5344CB8AC3E}">
        <p14:creationId xmlns:p14="http://schemas.microsoft.com/office/powerpoint/2010/main" val="43630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748B3-C4EE-4275-8102-31FF7037CF5E}" type="slidenum">
              <a:rPr lang="fr-CA" smtClean="0">
                <a:latin typeface="Arial" pitchFamily="34" charset="0"/>
              </a:rPr>
              <a:pPr/>
              <a:t>28</a:t>
            </a:fld>
            <a:endParaRPr lang="fr-CA" smtClean="0">
              <a:latin typeface="Arial" pitchFamily="34" charset="0"/>
            </a:endParaRPr>
          </a:p>
        </p:txBody>
      </p:sp>
      <p:sp>
        <p:nvSpPr>
          <p:cNvPr id="187395" name="Rectangle 2"/>
          <p:cNvSpPr>
            <a:spLocks noGrp="1" noRot="1" noChangeAspect="1" noTextEdit="1"/>
          </p:cNvSpPr>
          <p:nvPr>
            <p:ph type="sldImg"/>
          </p:nvPr>
        </p:nvSpPr>
        <p:spPr bwMode="auto">
          <a:noFill/>
          <a:ln>
            <a:solidFill>
              <a:srgbClr val="000000"/>
            </a:solidFill>
            <a:miter lim="800000"/>
            <a:headEnd/>
            <a:tailEnd/>
          </a:ln>
        </p:spPr>
      </p:sp>
      <p:sp>
        <p:nvSpPr>
          <p:cNvPr id="18739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These are similar to the subcategories for the transport sector. </a:t>
            </a:r>
          </a:p>
          <a:p>
            <a:r>
              <a:rPr lang="en-US" dirty="0" smtClean="0"/>
              <a:t>Pyrotechnic chemicals are included even when they do not evolve gases.</a:t>
            </a:r>
          </a:p>
          <a:p>
            <a:endParaRPr lang="en-US" dirty="0" smtClean="0"/>
          </a:p>
          <a:p>
            <a:pPr>
              <a:buFontTx/>
              <a:buChar char="•"/>
            </a:pPr>
            <a:r>
              <a:rPr lang="en-US" dirty="0" smtClean="0"/>
              <a:t>A </a:t>
            </a:r>
            <a:r>
              <a:rPr lang="en-US" i="1" dirty="0" smtClean="0"/>
              <a:t>pyrotechnic chemical is a chemical </a:t>
            </a:r>
            <a:r>
              <a:rPr lang="en-US" dirty="0" smtClean="0"/>
              <a:t>designed to produce an effect by heat, light, sound, gas or smoke or a combination of these as the result of non-detonative self sustaining exothermic chemical reactions.</a:t>
            </a:r>
          </a:p>
          <a:p>
            <a:pPr>
              <a:buFontTx/>
              <a:buChar char="•"/>
            </a:pPr>
            <a:r>
              <a:rPr lang="en-US" dirty="0" smtClean="0"/>
              <a:t>An </a:t>
            </a:r>
            <a:r>
              <a:rPr lang="en-US" i="1" dirty="0" smtClean="0"/>
              <a:t>explosive item is an item containing  </a:t>
            </a:r>
            <a:r>
              <a:rPr lang="en-US" dirty="0" smtClean="0"/>
              <a:t>one or more explosive chemicals. </a:t>
            </a:r>
          </a:p>
          <a:p>
            <a:pPr>
              <a:buFontTx/>
              <a:buChar char="•"/>
            </a:pPr>
            <a:r>
              <a:rPr lang="en-US" dirty="0" smtClean="0"/>
              <a:t>A </a:t>
            </a:r>
            <a:r>
              <a:rPr lang="en-US" i="1" dirty="0" smtClean="0"/>
              <a:t>pyrotechnic item is an item containing  </a:t>
            </a:r>
            <a:r>
              <a:rPr lang="en-US" dirty="0" smtClean="0"/>
              <a:t>one or more pyrotechnic chemicals.</a:t>
            </a:r>
          </a:p>
          <a:p>
            <a:pPr>
              <a:buFontTx/>
              <a:buChar char="•"/>
            </a:pPr>
            <a:r>
              <a:rPr lang="en-US" dirty="0" smtClean="0"/>
              <a:t>An </a:t>
            </a:r>
            <a:r>
              <a:rPr lang="en-US" i="1" dirty="0" smtClean="0"/>
              <a:t>unstable explosive is an explosive  </a:t>
            </a:r>
            <a:r>
              <a:rPr lang="en-US" dirty="0" smtClean="0"/>
              <a:t>which is thermally unstable and/or too sensitive for normal handling, transport, or use. </a:t>
            </a:r>
          </a:p>
          <a:p>
            <a:pPr>
              <a:buFontTx/>
              <a:buChar char="•"/>
            </a:pPr>
            <a:r>
              <a:rPr lang="en-US" dirty="0" smtClean="0"/>
              <a:t>An </a:t>
            </a:r>
            <a:r>
              <a:rPr lang="en-US" i="1" dirty="0" smtClean="0"/>
              <a:t>intentional explosive is a chemical or </a:t>
            </a:r>
            <a:r>
              <a:rPr lang="en-US" dirty="0" smtClean="0"/>
              <a:t>item which is manufactured with a view to produce a practical explosive or pyrotechnic effect.</a:t>
            </a:r>
            <a:endParaRPr lang="en-US" sz="1400" dirty="0" smtClean="0"/>
          </a:p>
        </p:txBody>
      </p:sp>
    </p:spTree>
    <p:extLst>
      <p:ext uri="{BB962C8B-B14F-4D97-AF65-F5344CB8AC3E}">
        <p14:creationId xmlns:p14="http://schemas.microsoft.com/office/powerpoint/2010/main" val="4126502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8FA2A-25AE-4817-B050-47389F0429CD}" type="slidenum">
              <a:rPr lang="fr-CA" smtClean="0">
                <a:latin typeface="Arial" pitchFamily="34" charset="0"/>
              </a:rPr>
              <a:pPr/>
              <a:t>29</a:t>
            </a:fld>
            <a:endParaRPr lang="fr-CA" smtClean="0">
              <a:latin typeface="Arial" pitchFamily="34" charset="0"/>
            </a:endParaRPr>
          </a:p>
        </p:txBody>
      </p:sp>
      <p:sp>
        <p:nvSpPr>
          <p:cNvPr id="188419"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695528" y="4536041"/>
            <a:ext cx="5661981" cy="4213063"/>
          </a:xfrm>
        </p:spPr>
        <p:txBody>
          <a:bodyPr wrap="square" numCol="1" anchor="t" anchorCtr="0" compatLnSpc="1">
            <a:prstTxWarp prst="textNoShape">
              <a:avLst/>
            </a:prstTxWarp>
            <a:noAutofit/>
          </a:bodyPr>
          <a:lstStyle/>
          <a:p>
            <a:pPr eaLnBrk="1" hangingPunct="1">
              <a:defRPr/>
            </a:pPr>
            <a:r>
              <a:rPr lang="en-US" sz="1400" dirty="0" smtClean="0"/>
              <a:t>Flammables</a:t>
            </a:r>
          </a:p>
          <a:p>
            <a:pPr marL="300867" indent="-292866" eaLnBrk="1" hangingPunct="1">
              <a:defRPr/>
            </a:pPr>
            <a:r>
              <a:rPr lang="en-US" sz="1400" dirty="0" smtClean="0"/>
              <a:t>Flammable  Gases</a:t>
            </a:r>
          </a:p>
          <a:p>
            <a:pPr marL="300867" indent="-292866" eaLnBrk="1" hangingPunct="1">
              <a:buFont typeface="Arial" pitchFamily="34" charset="0"/>
              <a:buChar char="•"/>
              <a:defRPr/>
            </a:pPr>
            <a:r>
              <a:rPr lang="en-US" dirty="0" smtClean="0"/>
              <a:t>Have a flammable range in air at 20 degrees C  (68 F) and a pressure of 101.3 kilopascals (14.7 psi).</a:t>
            </a:r>
          </a:p>
          <a:p>
            <a:pPr eaLnBrk="1" hangingPunct="1">
              <a:defRPr/>
            </a:pPr>
            <a:r>
              <a:rPr lang="en-US" sz="1400" dirty="0" smtClean="0"/>
              <a:t>Flammable Aerosols</a:t>
            </a:r>
          </a:p>
          <a:p>
            <a:pPr marL="300867" indent="-292866" eaLnBrk="1" hangingPunct="1">
              <a:buFont typeface="Arial" pitchFamily="34" charset="0"/>
              <a:buChar char="•"/>
              <a:defRPr/>
            </a:pPr>
            <a:r>
              <a:rPr lang="en-US" dirty="0" smtClean="0"/>
              <a:t>They are compressed, liquefied or pressurized gas that eject from the container in a foam, powder or liquid state.  Classification of aerosols will depend upon concentration of flammables and  heat of combustion among other test s</a:t>
            </a:r>
          </a:p>
          <a:p>
            <a:pPr eaLnBrk="1" hangingPunct="1">
              <a:defRPr/>
            </a:pPr>
            <a:r>
              <a:rPr lang="en-US" sz="1400" dirty="0" smtClean="0"/>
              <a:t>Flammable Liquids</a:t>
            </a:r>
          </a:p>
          <a:p>
            <a:pPr marL="300867" indent="-292866" eaLnBrk="1" hangingPunct="1">
              <a:buFont typeface="Arial" pitchFamily="34" charset="0"/>
              <a:buChar char="•"/>
              <a:defRPr/>
            </a:pPr>
            <a:r>
              <a:rPr lang="en-US" dirty="0" smtClean="0"/>
              <a:t>Any liquid with a flash point of 93 degrees C ( 199.4 F) or less. Divided in 4 categories based on flash point and boiling point  temperature</a:t>
            </a:r>
          </a:p>
          <a:p>
            <a:pPr eaLnBrk="1" hangingPunct="1">
              <a:defRPr/>
            </a:pPr>
            <a:r>
              <a:rPr lang="en-US" sz="1400" dirty="0" smtClean="0"/>
              <a:t>Flammable Solids</a:t>
            </a:r>
          </a:p>
          <a:p>
            <a:pPr marL="300867" indent="-292866" eaLnBrk="1" hangingPunct="1">
              <a:buFont typeface="Arial" pitchFamily="34" charset="0"/>
              <a:buChar char="•"/>
              <a:defRPr/>
            </a:pPr>
            <a:r>
              <a:rPr lang="en-US" dirty="0" smtClean="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smtClean="0"/>
          </a:p>
        </p:txBody>
      </p:sp>
    </p:spTree>
    <p:extLst>
      <p:ext uri="{BB962C8B-B14F-4D97-AF65-F5344CB8AC3E}">
        <p14:creationId xmlns:p14="http://schemas.microsoft.com/office/powerpoint/2010/main" val="949255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BE23D2-0F37-4DF5-AB30-775E814306A9}" type="slidenum">
              <a:rPr lang="fr-CA" smtClean="0">
                <a:latin typeface="Arial" pitchFamily="34" charset="0"/>
              </a:rPr>
              <a:pPr/>
              <a:t>30</a:t>
            </a:fld>
            <a:endParaRPr lang="fr-CA" smtClean="0">
              <a:latin typeface="Arial" pitchFamily="34" charset="0"/>
            </a:endParaRPr>
          </a:p>
        </p:txBody>
      </p:sp>
      <p:sp>
        <p:nvSpPr>
          <p:cNvPr id="189443" name="Rectangle 2"/>
          <p:cNvSpPr>
            <a:spLocks noGrp="1" noRot="1" noChangeAspect="1" noTextEdit="1"/>
          </p:cNvSpPr>
          <p:nvPr>
            <p:ph type="sldImg"/>
          </p:nvPr>
        </p:nvSpPr>
        <p:spPr bwMode="auto">
          <a:noFill/>
          <a:ln>
            <a:solidFill>
              <a:srgbClr val="000000"/>
            </a:solidFill>
            <a:miter lim="800000"/>
            <a:headEnd/>
            <a:tailEnd/>
          </a:ln>
        </p:spPr>
      </p:sp>
      <p:sp>
        <p:nvSpPr>
          <p:cNvPr id="189444" name="Rectangle 3"/>
          <p:cNvSpPr>
            <a:spLocks noGrp="1"/>
          </p:cNvSpPr>
          <p:nvPr>
            <p:ph type="body" idx="1"/>
          </p:nvPr>
        </p:nvSpPr>
        <p:spPr bwMode="auto">
          <a:xfrm>
            <a:off x="695528" y="4478480"/>
            <a:ext cx="5661981" cy="4213063"/>
          </a:xfrm>
          <a:noFill/>
        </p:spPr>
        <p:txBody>
          <a:bodyPr wrap="square" numCol="1" anchor="t" anchorCtr="0" compatLnSpc="1">
            <a:prstTxWarp prst="textNoShape">
              <a:avLst/>
            </a:prstTxWarp>
          </a:bodyPr>
          <a:lstStyle/>
          <a:p>
            <a:pPr eaLnBrk="1" hangingPunct="1"/>
            <a:r>
              <a:rPr lang="en-US" dirty="0" smtClean="0"/>
              <a:t>.</a:t>
            </a:r>
          </a:p>
        </p:txBody>
      </p:sp>
    </p:spTree>
    <p:extLst>
      <p:ext uri="{BB962C8B-B14F-4D97-AF65-F5344CB8AC3E}">
        <p14:creationId xmlns:p14="http://schemas.microsoft.com/office/powerpoint/2010/main" val="245122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US" sz="1400" dirty="0" smtClean="0"/>
              <a:t>This system defines hazards, creates a classification process and communicates the information on labels and safety data sheets </a:t>
            </a:r>
          </a:p>
          <a:p>
            <a:pPr>
              <a:defRPr/>
            </a:pPr>
            <a:endParaRPr lang="en-US" sz="1400" dirty="0" smtClean="0"/>
          </a:p>
          <a:p>
            <a:pPr eaLnBrk="1" hangingPunct="1">
              <a:defRPr/>
            </a:pPr>
            <a:r>
              <a:rPr lang="en-US" sz="1400" dirty="0" smtClean="0"/>
              <a:t>Harmonization – implies the coordination, organization, management and synchronization of several elements.  In this case of several criteria regarding handling of chemical materials.</a:t>
            </a:r>
          </a:p>
          <a:p>
            <a:pPr eaLnBrk="1" hangingPunct="1">
              <a:defRPr/>
            </a:pPr>
            <a:endParaRPr lang="en-US" sz="1400" dirty="0" smtClean="0"/>
          </a:p>
          <a:p>
            <a:pPr marL="0" lvl="1" eaLnBrk="1" hangingPunct="1">
              <a:spcBef>
                <a:spcPct val="0"/>
              </a:spcBef>
              <a:defRPr/>
            </a:pPr>
            <a:r>
              <a:rPr lang="en-US" sz="3200" dirty="0" smtClean="0"/>
              <a:t>A </a:t>
            </a:r>
            <a:r>
              <a:rPr lang="en-US" sz="3200" i="1" dirty="0" smtClean="0"/>
              <a:t>Harmonized System </a:t>
            </a:r>
            <a:r>
              <a:rPr lang="en-US" sz="3200" dirty="0" smtClean="0"/>
              <a:t> can be defined as the adjustment of differences and </a:t>
            </a:r>
            <a:r>
              <a:rPr lang="en-US" sz="3200" b="1" dirty="0" smtClean="0"/>
              <a:t> </a:t>
            </a:r>
            <a:r>
              <a:rPr lang="en-US" sz="3200" dirty="0" smtClean="0"/>
              <a:t>inconsistencies among different systems to make them  uniform or mutually compatible.  The GHS</a:t>
            </a:r>
            <a:r>
              <a:rPr lang="en-US" sz="1400" dirty="0" smtClean="0"/>
              <a:t> system is  composed of several elements in such a way that the end result is an aligned system based on a common approach</a:t>
            </a:r>
          </a:p>
          <a:p>
            <a:pPr eaLnBrk="1" hangingPunct="1">
              <a:spcBef>
                <a:spcPct val="0"/>
              </a:spcBef>
              <a:defRPr/>
            </a:pPr>
            <a:endParaRPr lang="en-US" sz="1400" dirty="0" smtClean="0"/>
          </a:p>
          <a:p>
            <a:pPr eaLnBrk="1" hangingPunct="1">
              <a:spcBef>
                <a:spcPct val="0"/>
              </a:spcBef>
              <a:defRPr/>
            </a:pPr>
            <a:endParaRPr lang="en-US" sz="1400" dirty="0" smtClean="0"/>
          </a:p>
          <a:p>
            <a:pPr>
              <a:defRPr/>
            </a:pPr>
            <a:endParaRPr lang="en-US" sz="1400"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B571B-2EFD-405F-85C3-91CFB8350A01}" type="slidenum">
              <a:rPr lang="en-US" smtClean="0">
                <a:latin typeface="Arial" pitchFamily="34" charset="0"/>
              </a:rPr>
              <a:pPr/>
              <a:t>3</a:t>
            </a:fld>
            <a:endParaRPr lang="en-US" smtClean="0">
              <a:latin typeface="Arial" pitchFamily="34" charset="0"/>
            </a:endParaRPr>
          </a:p>
        </p:txBody>
      </p:sp>
    </p:spTree>
    <p:extLst>
      <p:ext uri="{BB962C8B-B14F-4D97-AF65-F5344CB8AC3E}">
        <p14:creationId xmlns:p14="http://schemas.microsoft.com/office/powerpoint/2010/main" val="3994461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F99A95-CE0B-4A76-9B9E-59340BC79401}" type="slidenum">
              <a:rPr lang="fr-CA" smtClean="0">
                <a:latin typeface="Arial" pitchFamily="34" charset="0"/>
              </a:rPr>
              <a:pPr/>
              <a:t>31</a:t>
            </a:fld>
            <a:endParaRPr lang="fr-CA" smtClean="0">
              <a:latin typeface="Arial" pitchFamily="34" charset="0"/>
            </a:endParaRPr>
          </a:p>
        </p:txBody>
      </p:sp>
      <p:sp>
        <p:nvSpPr>
          <p:cNvPr id="191491"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a:xfrm>
            <a:off x="695528" y="4478480"/>
            <a:ext cx="5661981" cy="4213063"/>
          </a:xfrm>
          <a:noFill/>
        </p:spPr>
        <p:txBody>
          <a:bodyPr wrap="square" numCol="1" anchor="t" anchorCtr="0" compatLnSpc="1">
            <a:prstTxWarp prst="textNoShape">
              <a:avLst/>
            </a:prstTxWarp>
          </a:bodyPr>
          <a:lstStyle/>
          <a:p>
            <a:pPr eaLnBrk="1" hangingPunct="1"/>
            <a:endParaRPr lang="en-US" sz="1400" dirty="0" smtClean="0"/>
          </a:p>
        </p:txBody>
      </p:sp>
    </p:spTree>
    <p:extLst>
      <p:ext uri="{BB962C8B-B14F-4D97-AF65-F5344CB8AC3E}">
        <p14:creationId xmlns:p14="http://schemas.microsoft.com/office/powerpoint/2010/main" val="165348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400BE-F1DF-44AF-BED8-1FCC26F29EFD}" type="slidenum">
              <a:rPr lang="fr-CA" smtClean="0">
                <a:latin typeface="Arial" pitchFamily="34" charset="0"/>
              </a:rPr>
              <a:pPr/>
              <a:t>32</a:t>
            </a:fld>
            <a:endParaRPr lang="fr-CA" smtClean="0">
              <a:latin typeface="Arial" pitchFamily="34" charset="0"/>
            </a:endParaRPr>
          </a:p>
        </p:txBody>
      </p:sp>
      <p:sp>
        <p:nvSpPr>
          <p:cNvPr id="192515" name="Rectangle 2"/>
          <p:cNvSpPr>
            <a:spLocks noGrp="1" noRot="1" noChangeAspect="1" noTextEdit="1"/>
          </p:cNvSpPr>
          <p:nvPr>
            <p:ph type="sldImg"/>
          </p:nvPr>
        </p:nvSpPr>
        <p:spPr bwMode="auto">
          <a:noFill/>
          <a:ln>
            <a:solidFill>
              <a:srgbClr val="000000"/>
            </a:solidFill>
            <a:miter lim="800000"/>
            <a:headEnd/>
            <a:tailEnd/>
          </a:ln>
        </p:spPr>
      </p:sp>
      <p:sp>
        <p:nvSpPr>
          <p:cNvPr id="19251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Oxidizers provide oxygen thus enhancing </a:t>
            </a:r>
            <a:r>
              <a:rPr lang="en-US" sz="1400" dirty="0" err="1" smtClean="0"/>
              <a:t>flammabililty</a:t>
            </a:r>
            <a:endParaRPr lang="en-US" sz="1400" dirty="0" smtClean="0"/>
          </a:p>
        </p:txBody>
      </p:sp>
    </p:spTree>
    <p:extLst>
      <p:ext uri="{BB962C8B-B14F-4D97-AF65-F5344CB8AC3E}">
        <p14:creationId xmlns:p14="http://schemas.microsoft.com/office/powerpoint/2010/main" val="1857269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7196B-8923-4233-8233-D5D72875A928}" type="slidenum">
              <a:rPr lang="fr-CA" smtClean="0">
                <a:latin typeface="Arial" pitchFamily="34" charset="0"/>
              </a:rPr>
              <a:pPr/>
              <a:t>33</a:t>
            </a:fld>
            <a:endParaRPr lang="fr-CA" smtClean="0">
              <a:latin typeface="Arial" pitchFamily="34" charset="0"/>
            </a:endParaRPr>
          </a:p>
        </p:txBody>
      </p:sp>
      <p:sp>
        <p:nvSpPr>
          <p:cNvPr id="193539" name="Rectangle 2"/>
          <p:cNvSpPr>
            <a:spLocks noGrp="1" noRot="1" noChangeAspect="1" noTextEdit="1"/>
          </p:cNvSpPr>
          <p:nvPr>
            <p:ph type="sldImg"/>
          </p:nvPr>
        </p:nvSpPr>
        <p:spPr bwMode="auto">
          <a:noFill/>
          <a:ln>
            <a:solidFill>
              <a:srgbClr val="000000"/>
            </a:solidFill>
            <a:miter lim="800000"/>
            <a:headEnd/>
            <a:tailEnd/>
          </a:ln>
        </p:spPr>
      </p:sp>
      <p:sp>
        <p:nvSpPr>
          <p:cNvPr id="19354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Contained in a receptacle at not less  200 </a:t>
            </a:r>
            <a:r>
              <a:rPr lang="en-US" sz="1400" dirty="0" err="1" smtClean="0"/>
              <a:t>kPa</a:t>
            </a:r>
            <a:r>
              <a:rPr lang="en-US" sz="1400" dirty="0" smtClean="0"/>
              <a:t> (29 psi)  @ 20 ºC (68 F).  May explode from container if heated</a:t>
            </a:r>
          </a:p>
          <a:p>
            <a:pPr eaLnBrk="1" hangingPunct="1">
              <a:spcBef>
                <a:spcPct val="0"/>
              </a:spcBef>
            </a:pPr>
            <a:endParaRPr lang="en-US" sz="1400" dirty="0" smtClean="0"/>
          </a:p>
          <a:p>
            <a:pPr eaLnBrk="1" hangingPunct="1">
              <a:spcBef>
                <a:spcPct val="0"/>
              </a:spcBef>
              <a:buFontTx/>
              <a:buChar char="•"/>
            </a:pPr>
            <a:r>
              <a:rPr lang="en-US" sz="1400" dirty="0" smtClean="0"/>
              <a:t>Compressed gas  is entirely gaseous at -50ºC (-58 F)</a:t>
            </a:r>
          </a:p>
          <a:p>
            <a:pPr eaLnBrk="1" hangingPunct="1">
              <a:spcBef>
                <a:spcPct val="0"/>
              </a:spcBef>
              <a:buFontTx/>
              <a:buChar char="•"/>
            </a:pPr>
            <a:r>
              <a:rPr lang="en-US" sz="1400" dirty="0" smtClean="0"/>
              <a:t>Liquefied gas is partially liquid at temperatures over 50ºC (122 F)</a:t>
            </a:r>
          </a:p>
          <a:p>
            <a:pPr eaLnBrk="1" hangingPunct="1">
              <a:spcBef>
                <a:spcPct val="0"/>
              </a:spcBef>
              <a:buFontTx/>
              <a:buChar char="•"/>
            </a:pPr>
            <a:r>
              <a:rPr lang="en-US" sz="1400" dirty="0" smtClean="0"/>
              <a:t>Refrigerated liquefied gas is partially liquid because of its low temperature</a:t>
            </a:r>
          </a:p>
          <a:p>
            <a:pPr eaLnBrk="1" hangingPunct="1">
              <a:spcBef>
                <a:spcPct val="0"/>
              </a:spcBef>
              <a:buFontTx/>
              <a:buChar char="•"/>
            </a:pPr>
            <a:r>
              <a:rPr lang="en-US" sz="1400" dirty="0" smtClean="0"/>
              <a:t>Dissolved gas is a gas dissolved in a liquid phase solvent</a:t>
            </a:r>
          </a:p>
        </p:txBody>
      </p:sp>
    </p:spTree>
    <p:extLst>
      <p:ext uri="{BB962C8B-B14F-4D97-AF65-F5344CB8AC3E}">
        <p14:creationId xmlns:p14="http://schemas.microsoft.com/office/powerpoint/2010/main" val="2714558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45FCF-1E03-4A13-B1E2-984509C09F57}" type="slidenum">
              <a:rPr lang="fr-CA" smtClean="0">
                <a:latin typeface="Arial" pitchFamily="34" charset="0"/>
              </a:rPr>
              <a:pPr/>
              <a:t>34</a:t>
            </a:fld>
            <a:endParaRPr lang="fr-CA" smtClean="0">
              <a:latin typeface="Arial" pitchFamily="34" charset="0"/>
            </a:endParaRPr>
          </a:p>
        </p:txBody>
      </p:sp>
      <p:sp>
        <p:nvSpPr>
          <p:cNvPr id="190467"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695528" y="4478480"/>
            <a:ext cx="5661981" cy="4213063"/>
          </a:xfrm>
        </p:spPr>
        <p:txBody>
          <a:bodyPr wrap="square" numCol="1" anchor="t" anchorCtr="0" compatLnSpc="1">
            <a:prstTxWarp prst="textNoShape">
              <a:avLst/>
            </a:prstTxWarp>
            <a:noAutofit/>
          </a:bodyPr>
          <a:lstStyle/>
          <a:p>
            <a:pPr eaLnBrk="1" hangingPunct="1">
              <a:defRPr/>
            </a:pPr>
            <a:r>
              <a:rPr lang="en-US" sz="1400" dirty="0" smtClean="0"/>
              <a:t>Flammable Solids</a:t>
            </a:r>
          </a:p>
          <a:p>
            <a:pPr marL="300867" indent="-292866" eaLnBrk="1" hangingPunct="1">
              <a:buFont typeface="Arial" pitchFamily="34" charset="0"/>
              <a:buChar char="•"/>
              <a:defRPr/>
            </a:pPr>
            <a:r>
              <a:rPr lang="en-US" dirty="0" smtClean="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smtClean="0"/>
          </a:p>
        </p:txBody>
      </p:sp>
    </p:spTree>
    <p:extLst>
      <p:ext uri="{BB962C8B-B14F-4D97-AF65-F5344CB8AC3E}">
        <p14:creationId xmlns:p14="http://schemas.microsoft.com/office/powerpoint/2010/main" val="2669892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E2A9EB-0AAD-4A31-9066-0213A9A65993}" type="slidenum">
              <a:rPr lang="fr-CA" smtClean="0">
                <a:latin typeface="Arial" pitchFamily="34" charset="0"/>
              </a:rPr>
              <a:pPr/>
              <a:t>35</a:t>
            </a:fld>
            <a:endParaRPr lang="fr-CA" smtClean="0">
              <a:latin typeface="Arial" pitchFamily="34" charset="0"/>
            </a:endParaRPr>
          </a:p>
        </p:txBody>
      </p:sp>
      <p:sp>
        <p:nvSpPr>
          <p:cNvPr id="194563" name="Rectangle 2"/>
          <p:cNvSpPr>
            <a:spLocks noGrp="1" noRot="1" noChangeAspect="1" noTextEdit="1"/>
          </p:cNvSpPr>
          <p:nvPr>
            <p:ph type="sldImg"/>
          </p:nvPr>
        </p:nvSpPr>
        <p:spPr bwMode="auto">
          <a:noFill/>
          <a:ln>
            <a:solidFill>
              <a:srgbClr val="000000"/>
            </a:solidFill>
            <a:miter lim="800000"/>
            <a:headEnd/>
            <a:tailEnd/>
          </a:ln>
        </p:spPr>
      </p:sp>
      <p:sp>
        <p:nvSpPr>
          <p:cNvPr id="19456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A self-reactive chemical is regarded as possessing explosive properties when in laboratory testing the formulation is liable to detonate, to deflagrate rapidly or to show a violent effect when heated under confinement.</a:t>
            </a:r>
            <a:endParaRPr lang="es-PR" sz="1400" dirty="0" smtClean="0"/>
          </a:p>
        </p:txBody>
      </p:sp>
    </p:spTree>
    <p:extLst>
      <p:ext uri="{BB962C8B-B14F-4D97-AF65-F5344CB8AC3E}">
        <p14:creationId xmlns:p14="http://schemas.microsoft.com/office/powerpoint/2010/main" val="1387246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C881B-ABD7-4404-91E4-999FF5D3921F}" type="slidenum">
              <a:rPr lang="fr-CA" smtClean="0">
                <a:latin typeface="Arial" pitchFamily="34" charset="0"/>
              </a:rPr>
              <a:pPr/>
              <a:t>36</a:t>
            </a:fld>
            <a:endParaRPr lang="fr-CA" smtClean="0">
              <a:latin typeface="Arial" pitchFamily="34" charset="0"/>
            </a:endParaRPr>
          </a:p>
        </p:txBody>
      </p:sp>
      <p:sp>
        <p:nvSpPr>
          <p:cNvPr id="195587" name="Rectangle 2"/>
          <p:cNvSpPr>
            <a:spLocks noGrp="1" noRot="1" noChangeAspect="1" noTextEdit="1"/>
          </p:cNvSpPr>
          <p:nvPr>
            <p:ph type="sldImg"/>
          </p:nvPr>
        </p:nvSpPr>
        <p:spPr bwMode="auto">
          <a:noFill/>
          <a:ln>
            <a:solidFill>
              <a:srgbClr val="000000"/>
            </a:solidFill>
            <a:miter lim="800000"/>
            <a:headEnd/>
            <a:tailEnd/>
          </a:ln>
        </p:spPr>
      </p:sp>
      <p:sp>
        <p:nvSpPr>
          <p:cNvPr id="195588" name="Rectangle 3"/>
          <p:cNvSpPr>
            <a:spLocks noGrp="1"/>
          </p:cNvSpPr>
          <p:nvPr>
            <p:ph type="body" idx="1"/>
          </p:nvPr>
        </p:nvSpPr>
        <p:spPr bwMode="auto">
          <a:noFill/>
        </p:spPr>
        <p:txBody>
          <a:bodyPr wrap="square" numCol="1" anchor="t" anchorCtr="0" compatLnSpc="1">
            <a:prstTxWarp prst="textNoShape">
              <a:avLst/>
            </a:prstTxWarp>
          </a:bodyPr>
          <a:lstStyle/>
          <a:p>
            <a:pPr marL="0" lvl="1" defTabSz="921807" eaLnBrk="1" hangingPunct="1">
              <a:spcBef>
                <a:spcPct val="0"/>
              </a:spcBef>
              <a:defRPr/>
            </a:pPr>
            <a:r>
              <a:rPr lang="en-US" sz="2400" dirty="0" smtClean="0"/>
              <a:t>The minimum temperature at which these liquids can ignite is below room temperature.</a:t>
            </a:r>
          </a:p>
          <a:p>
            <a:pPr eaLnBrk="1" hangingPunct="1">
              <a:spcBef>
                <a:spcPct val="0"/>
              </a:spcBef>
            </a:pPr>
            <a:endParaRPr lang="en-US" dirty="0" smtClean="0"/>
          </a:p>
        </p:txBody>
      </p:sp>
    </p:spTree>
    <p:extLst>
      <p:ext uri="{BB962C8B-B14F-4D97-AF65-F5344CB8AC3E}">
        <p14:creationId xmlns:p14="http://schemas.microsoft.com/office/powerpoint/2010/main" val="3392221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F9340E52-22BF-4985-B459-6B60CED2245A}" type="slidenum">
              <a:rPr lang="fr-CA" sz="1200"/>
              <a:pPr algn="r"/>
              <a:t>37</a:t>
            </a:fld>
            <a:endParaRPr lang="fr-CA" sz="1200" dirty="0"/>
          </a:p>
        </p:txBody>
      </p:sp>
      <p:sp>
        <p:nvSpPr>
          <p:cNvPr id="196611" name="Rectangle 2"/>
          <p:cNvSpPr>
            <a:spLocks noGrp="1" noRot="1" noChangeAspect="1" noTextEdit="1"/>
          </p:cNvSpPr>
          <p:nvPr>
            <p:ph type="sldImg"/>
          </p:nvPr>
        </p:nvSpPr>
        <p:spPr bwMode="auto">
          <a:noFill/>
          <a:ln>
            <a:solidFill>
              <a:srgbClr val="000000"/>
            </a:solidFill>
            <a:miter lim="800000"/>
            <a:headEnd/>
            <a:tailEnd/>
          </a:ln>
        </p:spPr>
      </p:sp>
      <p:sp>
        <p:nvSpPr>
          <p:cNvPr id="1966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are</a:t>
            </a:r>
            <a:r>
              <a:rPr lang="en-US" baseline="0" dirty="0" smtClean="0"/>
              <a:t> no</a:t>
            </a:r>
            <a:r>
              <a:rPr lang="en-US" dirty="0" smtClean="0"/>
              <a:t>t </a:t>
            </a:r>
            <a:r>
              <a:rPr lang="en-US" dirty="0" err="1" smtClean="0"/>
              <a:t>pyrophorics</a:t>
            </a:r>
            <a:endParaRPr lang="es-PR"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37</a:t>
            </a:fld>
            <a:endParaRPr lang="en-US"/>
          </a:p>
        </p:txBody>
      </p:sp>
    </p:spTree>
    <p:extLst>
      <p:ext uri="{BB962C8B-B14F-4D97-AF65-F5344CB8AC3E}">
        <p14:creationId xmlns:p14="http://schemas.microsoft.com/office/powerpoint/2010/main" val="4035661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72502-69F4-42D8-BE70-D2C07F5685FE}" type="slidenum">
              <a:rPr lang="fr-CA" smtClean="0">
                <a:latin typeface="Arial" pitchFamily="34" charset="0"/>
              </a:rPr>
              <a:pPr/>
              <a:t>38</a:t>
            </a:fld>
            <a:endParaRPr lang="fr-CA" smtClean="0">
              <a:latin typeface="Arial" pitchFamily="34" charset="0"/>
            </a:endParaRPr>
          </a:p>
        </p:txBody>
      </p:sp>
      <p:sp>
        <p:nvSpPr>
          <p:cNvPr id="197635" name="Rectangle 2"/>
          <p:cNvSpPr>
            <a:spLocks noGrp="1" noRot="1" noChangeAspect="1" noTextEdit="1"/>
          </p:cNvSpPr>
          <p:nvPr>
            <p:ph type="sldImg"/>
          </p:nvPr>
        </p:nvSpPr>
        <p:spPr bwMode="auto">
          <a:noFill/>
          <a:ln>
            <a:solidFill>
              <a:srgbClr val="000000"/>
            </a:solidFill>
            <a:miter lim="800000"/>
            <a:headEnd/>
            <a:tailEnd/>
          </a:ln>
        </p:spPr>
      </p:sp>
      <p:sp>
        <p:nvSpPr>
          <p:cNvPr id="1976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98698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7919E5-F8FF-442E-8543-AE2659C96759}" type="slidenum">
              <a:rPr lang="fr-CA" smtClean="0">
                <a:latin typeface="Arial" pitchFamily="34" charset="0"/>
              </a:rPr>
              <a:pPr/>
              <a:t>39</a:t>
            </a:fld>
            <a:endParaRPr lang="fr-CA" smtClean="0">
              <a:latin typeface="Arial" pitchFamily="34" charset="0"/>
            </a:endParaRPr>
          </a:p>
        </p:txBody>
      </p:sp>
      <p:sp>
        <p:nvSpPr>
          <p:cNvPr id="198659"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p:txBody>
          <a:bodyPr wrap="square" numCol="1" anchor="t" anchorCtr="0" compatLnSpc="1">
            <a:prstTxWarp prst="textNoShape">
              <a:avLst/>
            </a:prstTxWarp>
          </a:bodyPr>
          <a:lstStyle/>
          <a:p>
            <a:pPr marL="300867" indent="-292866" eaLnBrk="1" hangingPunct="1">
              <a:defRPr/>
            </a:pPr>
            <a:r>
              <a:rPr lang="en-US" sz="1400" dirty="0" smtClean="0"/>
              <a:t>The categories are divided based upon material explosive properties.  Peroxides can decompose in an explosive manner, burn rapidly, be sensitive to friction and react dangerously with other chemicals</a:t>
            </a:r>
          </a:p>
          <a:p>
            <a:pPr eaLnBrk="1" hangingPunct="1">
              <a:spcBef>
                <a:spcPct val="0"/>
              </a:spcBef>
              <a:defRPr/>
            </a:pPr>
            <a:endParaRPr lang="en-US" sz="2000" dirty="0" smtClean="0"/>
          </a:p>
        </p:txBody>
      </p:sp>
    </p:spTree>
    <p:extLst>
      <p:ext uri="{BB962C8B-B14F-4D97-AF65-F5344CB8AC3E}">
        <p14:creationId xmlns:p14="http://schemas.microsoft.com/office/powerpoint/2010/main" val="205027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Take a moment to answer any questions of material discussed up to here.  Make quick review on board</a:t>
            </a:r>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37A48-54F2-413D-B38E-00527421D70D}" type="slidenum">
              <a:rPr lang="en-US" smtClean="0">
                <a:latin typeface="Arial" pitchFamily="34" charset="0"/>
              </a:rPr>
              <a:pPr/>
              <a:t>40</a:t>
            </a:fld>
            <a:endParaRPr lang="en-US" smtClean="0">
              <a:latin typeface="Arial" pitchFamily="34" charset="0"/>
            </a:endParaRPr>
          </a:p>
        </p:txBody>
      </p:sp>
    </p:spTree>
    <p:extLst>
      <p:ext uri="{BB962C8B-B14F-4D97-AF65-F5344CB8AC3E}">
        <p14:creationId xmlns:p14="http://schemas.microsoft.com/office/powerpoint/2010/main" val="128964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E87F7718-879A-4AB2-8BC9-B7364573E2B7}" type="slidenum">
              <a:rPr lang="en-US" sz="1200"/>
              <a:pPr algn="r"/>
              <a:t>4</a:t>
            </a:fld>
            <a:endParaRPr lang="en-US" sz="1200" dirty="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GHS covers physical, health, and environmental hazards. The work was divided in three parts:</a:t>
            </a:r>
          </a:p>
          <a:p>
            <a:pPr eaLnBrk="1" hangingPunct="1">
              <a:spcBef>
                <a:spcPct val="0"/>
              </a:spcBef>
            </a:pPr>
            <a:endParaRPr lang="en-US" sz="1400" dirty="0" smtClean="0"/>
          </a:p>
          <a:p>
            <a:pPr marL="761771" lvl="1" indent="-292866" eaLnBrk="1" hangingPunct="1">
              <a:buFontTx/>
              <a:buChar char="•"/>
            </a:pPr>
            <a:r>
              <a:rPr lang="en-US" sz="1400" i="1" dirty="0" smtClean="0"/>
              <a:t>Classification criteria for physical hazards – developed by United Nations Subcommittee/ International Labor Organization (ILO), based on the harmonized criteria for transport goods</a:t>
            </a:r>
          </a:p>
          <a:p>
            <a:pPr marL="761771" lvl="1" indent="-292866" eaLnBrk="1" hangingPunct="1">
              <a:buFontTx/>
              <a:buChar char="•"/>
            </a:pPr>
            <a:endParaRPr lang="en-US" sz="1400" i="1" dirty="0" smtClean="0"/>
          </a:p>
          <a:p>
            <a:pPr marL="761771" lvl="1" indent="-292866" eaLnBrk="1" hangingPunct="1">
              <a:buFontTx/>
              <a:buChar char="•"/>
            </a:pPr>
            <a:r>
              <a:rPr lang="en-US" sz="1400" i="1" dirty="0" smtClean="0"/>
              <a:t>Classification criteria for health and environmental hazards- developed under the Organization for Economic Cooperation</a:t>
            </a:r>
          </a:p>
          <a:p>
            <a:pPr marL="761771" lvl="1" indent="-292866" eaLnBrk="1" hangingPunct="1">
              <a:buFontTx/>
              <a:buChar char="•"/>
            </a:pPr>
            <a:endParaRPr lang="en-US" sz="1400" i="1" dirty="0" smtClean="0"/>
          </a:p>
          <a:p>
            <a:pPr marL="761771" lvl="1" indent="-292866" eaLnBrk="1" hangingPunct="1">
              <a:buFontTx/>
              <a:buChar char="•"/>
            </a:pPr>
            <a:r>
              <a:rPr lang="en-US" sz="1400" i="1" dirty="0" smtClean="0"/>
              <a:t>Hazard communication elements – developed by ILO</a:t>
            </a:r>
            <a:endParaRPr lang="en-US" sz="1400" dirty="0" smtClean="0"/>
          </a:p>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4</a:t>
            </a:fld>
            <a:endParaRPr lang="en-US"/>
          </a:p>
        </p:txBody>
      </p:sp>
    </p:spTree>
    <p:extLst>
      <p:ext uri="{BB962C8B-B14F-4D97-AF65-F5344CB8AC3E}">
        <p14:creationId xmlns:p14="http://schemas.microsoft.com/office/powerpoint/2010/main" val="1463056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8FEDE0-2E6E-4C01-B42E-0377D311F437}" type="slidenum">
              <a:rPr lang="en-US" smtClean="0">
                <a:latin typeface="Arial" pitchFamily="34" charset="0"/>
              </a:rPr>
              <a:pPr/>
              <a:t>41</a:t>
            </a:fld>
            <a:endParaRPr lang="en-US" smtClean="0">
              <a:latin typeface="Arial" pitchFamily="34" charset="0"/>
            </a:endParaRPr>
          </a:p>
        </p:txBody>
      </p:sp>
    </p:spTree>
    <p:extLst>
      <p:ext uri="{BB962C8B-B14F-4D97-AF65-F5344CB8AC3E}">
        <p14:creationId xmlns:p14="http://schemas.microsoft.com/office/powerpoint/2010/main" val="1871589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16A60-0767-4BF4-B28B-2A47F4B832E3}" type="slidenum">
              <a:rPr lang="fr-CA" smtClean="0">
                <a:latin typeface="Arial" pitchFamily="34" charset="0"/>
              </a:rPr>
              <a:pPr/>
              <a:t>42</a:t>
            </a:fld>
            <a:endParaRPr lang="fr-CA" smtClean="0">
              <a:latin typeface="Arial" pitchFamily="34" charset="0"/>
            </a:endParaRPr>
          </a:p>
        </p:txBody>
      </p:sp>
      <p:sp>
        <p:nvSpPr>
          <p:cNvPr id="200707"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200708" name="Rectangle 3"/>
          <p:cNvSpPr>
            <a:spLocks noGrp="1"/>
          </p:cNvSpPr>
          <p:nvPr>
            <p:ph type="body" idx="1"/>
          </p:nvPr>
        </p:nvSpPr>
        <p:spPr bwMode="auto">
          <a:xfrm>
            <a:off x="943932" y="4448102"/>
            <a:ext cx="5189214" cy="4213064"/>
          </a:xfrm>
          <a:noFill/>
        </p:spPr>
        <p:txBody>
          <a:bodyPr wrap="square" numCol="1" anchor="t" anchorCtr="0" compatLnSpc="1">
            <a:prstTxWarp prst="textNoShape">
              <a:avLst/>
            </a:prstTxWarp>
          </a:bodyPr>
          <a:lstStyle/>
          <a:p>
            <a:pPr eaLnBrk="1" hangingPunct="1">
              <a:spcBef>
                <a:spcPct val="0"/>
              </a:spcBef>
            </a:pPr>
            <a:endParaRPr lang="pt-BR" dirty="0" smtClean="0"/>
          </a:p>
        </p:txBody>
      </p:sp>
    </p:spTree>
    <p:extLst>
      <p:ext uri="{BB962C8B-B14F-4D97-AF65-F5344CB8AC3E}">
        <p14:creationId xmlns:p14="http://schemas.microsoft.com/office/powerpoint/2010/main" val="1408487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84B932-FDBE-450B-B011-6C8D1F7225D6}" type="slidenum">
              <a:rPr lang="fr-CA" smtClean="0">
                <a:latin typeface="Arial" pitchFamily="34" charset="0"/>
              </a:rPr>
              <a:pPr/>
              <a:t>43</a:t>
            </a:fld>
            <a:endParaRPr lang="fr-CA" smtClean="0">
              <a:latin typeface="Arial" pitchFamily="34" charset="0"/>
            </a:endParaRPr>
          </a:p>
        </p:txBody>
      </p:sp>
      <p:sp>
        <p:nvSpPr>
          <p:cNvPr id="201731" name="Rectangle 2"/>
          <p:cNvSpPr>
            <a:spLocks noGrp="1" noRot="1" noChangeAspect="1" noTextEdit="1"/>
          </p:cNvSpPr>
          <p:nvPr>
            <p:ph type="sldImg"/>
          </p:nvPr>
        </p:nvSpPr>
        <p:spPr bwMode="auto">
          <a:noFill/>
          <a:ln>
            <a:solidFill>
              <a:srgbClr val="000000"/>
            </a:solidFill>
            <a:miter lim="800000"/>
            <a:headEnd/>
            <a:tailEnd/>
          </a:ln>
        </p:spPr>
      </p:sp>
      <p:sp>
        <p:nvSpPr>
          <p:cNvPr id="2017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GB" sz="1400" dirty="0" smtClean="0"/>
              <a:t>Name or number used for a hazardous product on a label and on the SDS.</a:t>
            </a:r>
          </a:p>
          <a:p>
            <a:pPr eaLnBrk="1" hangingPunct="1">
              <a:spcBef>
                <a:spcPct val="0"/>
              </a:spcBef>
              <a:buFont typeface="Wingdings" pitchFamily="2" charset="2"/>
              <a:buNone/>
            </a:pPr>
            <a:r>
              <a:rPr lang="en-GB" sz="1400" dirty="0" smtClean="0"/>
              <a:t>UN proper shipping name should also be used on the package when the chemical (substance or mixture) is covered by the UN RTDG.</a:t>
            </a:r>
            <a:endParaRPr lang="en-GB" sz="1400" b="1" dirty="0" smtClean="0"/>
          </a:p>
          <a:p>
            <a:pPr eaLnBrk="1" hangingPunct="1">
              <a:spcBef>
                <a:spcPct val="0"/>
              </a:spcBef>
            </a:pPr>
            <a:endParaRPr lang="es-PR" sz="1400" dirty="0" smtClean="0"/>
          </a:p>
        </p:txBody>
      </p:sp>
    </p:spTree>
    <p:extLst>
      <p:ext uri="{BB962C8B-B14F-4D97-AF65-F5344CB8AC3E}">
        <p14:creationId xmlns:p14="http://schemas.microsoft.com/office/powerpoint/2010/main" val="3834231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767F76AF-4DE0-4DF1-AE85-22C0DBF517B3}" type="slidenum">
              <a:rPr lang="fr-CA" sz="1200"/>
              <a:pPr algn="r"/>
              <a:t>44</a:t>
            </a:fld>
            <a:endParaRPr lang="fr-CA" sz="1200" dirty="0"/>
          </a:p>
        </p:txBody>
      </p:sp>
      <p:sp>
        <p:nvSpPr>
          <p:cNvPr id="202755" name="Rectangle 2"/>
          <p:cNvSpPr>
            <a:spLocks noGrp="1" noRot="1" noChangeAspect="1" noTextEdit="1"/>
          </p:cNvSpPr>
          <p:nvPr>
            <p:ph type="sldImg"/>
          </p:nvPr>
        </p:nvSpPr>
        <p:spPr bwMode="auto">
          <a:noFill/>
          <a:ln>
            <a:solidFill>
              <a:srgbClr val="000000"/>
            </a:solidFill>
            <a:miter lim="800000"/>
            <a:headEnd/>
            <a:tailEnd/>
          </a:ln>
        </p:spPr>
      </p:sp>
      <p:sp>
        <p:nvSpPr>
          <p:cNvPr id="2027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44</a:t>
            </a:fld>
            <a:endParaRPr lang="en-US"/>
          </a:p>
        </p:txBody>
      </p:sp>
    </p:spTree>
    <p:extLst>
      <p:ext uri="{BB962C8B-B14F-4D97-AF65-F5344CB8AC3E}">
        <p14:creationId xmlns:p14="http://schemas.microsoft.com/office/powerpoint/2010/main" val="3920254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55191-943E-4027-8F9F-C1404030CD1B}" type="slidenum">
              <a:rPr lang="fr-CA" smtClean="0">
                <a:latin typeface="Arial" pitchFamily="34" charset="0"/>
              </a:rPr>
              <a:pPr/>
              <a:t>45</a:t>
            </a:fld>
            <a:endParaRPr lang="fr-CA" smtClean="0">
              <a:latin typeface="Arial" pitchFamily="34" charset="0"/>
            </a:endParaRPr>
          </a:p>
        </p:txBody>
      </p:sp>
      <p:sp>
        <p:nvSpPr>
          <p:cNvPr id="203779" name="Rectangle 2"/>
          <p:cNvSpPr>
            <a:spLocks noGrp="1" noRot="1" noChangeAspect="1" noTextEdit="1"/>
          </p:cNvSpPr>
          <p:nvPr>
            <p:ph type="sldImg"/>
          </p:nvPr>
        </p:nvSpPr>
        <p:spPr bwMode="auto">
          <a:noFill/>
          <a:ln>
            <a:solidFill>
              <a:srgbClr val="000000"/>
            </a:solidFill>
            <a:miter lim="800000"/>
            <a:headEnd/>
            <a:tailEnd/>
          </a:ln>
        </p:spPr>
      </p:sp>
      <p:sp>
        <p:nvSpPr>
          <p:cNvPr id="2037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dirty="0" smtClean="0"/>
              <a:t>IUPAC – International  </a:t>
            </a:r>
            <a:r>
              <a:rPr lang="es-PR" sz="1400" dirty="0" err="1" smtClean="0"/>
              <a:t>Union</a:t>
            </a:r>
            <a:r>
              <a:rPr lang="es-PR" sz="1400" dirty="0" smtClean="0"/>
              <a:t> of </a:t>
            </a:r>
            <a:r>
              <a:rPr lang="es-PR" sz="1400" dirty="0" err="1" smtClean="0"/>
              <a:t>Pure</a:t>
            </a:r>
            <a:r>
              <a:rPr lang="es-PR" sz="1400" dirty="0" smtClean="0"/>
              <a:t> and </a:t>
            </a:r>
            <a:r>
              <a:rPr lang="es-PR" sz="1400" dirty="0" err="1" smtClean="0"/>
              <a:t>Applied</a:t>
            </a:r>
            <a:r>
              <a:rPr lang="es-PR" sz="1400" dirty="0" smtClean="0"/>
              <a:t> </a:t>
            </a:r>
            <a:r>
              <a:rPr lang="es-PR" sz="1400" dirty="0" err="1" smtClean="0"/>
              <a:t>Chemistry</a:t>
            </a:r>
            <a:endParaRPr lang="es-PR" sz="1400" dirty="0" smtClean="0"/>
          </a:p>
          <a:p>
            <a:pPr eaLnBrk="1" hangingPunct="1">
              <a:spcBef>
                <a:spcPct val="0"/>
              </a:spcBef>
            </a:pPr>
            <a:r>
              <a:rPr lang="es-PR" sz="1400" dirty="0" smtClean="0"/>
              <a:t>CAS – </a:t>
            </a:r>
            <a:r>
              <a:rPr lang="es-PR" sz="1400" dirty="0" err="1" smtClean="0"/>
              <a:t>Chemical</a:t>
            </a:r>
            <a:r>
              <a:rPr lang="es-PR" sz="1400" dirty="0" smtClean="0"/>
              <a:t> </a:t>
            </a:r>
            <a:r>
              <a:rPr lang="es-PR" sz="1400" dirty="0" err="1" smtClean="0"/>
              <a:t>Abstract</a:t>
            </a:r>
            <a:r>
              <a:rPr lang="es-PR" sz="1400" dirty="0" smtClean="0"/>
              <a:t> </a:t>
            </a:r>
            <a:r>
              <a:rPr lang="es-PR" sz="1400" dirty="0" err="1" smtClean="0"/>
              <a:t>Service</a:t>
            </a:r>
            <a:endParaRPr lang="es-PR" sz="1400" dirty="0" smtClean="0"/>
          </a:p>
          <a:p>
            <a:pPr eaLnBrk="1" hangingPunct="1">
              <a:spcBef>
                <a:spcPct val="0"/>
              </a:spcBef>
            </a:pPr>
            <a:r>
              <a:rPr lang="es-PR" sz="1400" dirty="0" smtClean="0"/>
              <a:t>ISO – International </a:t>
            </a:r>
            <a:r>
              <a:rPr lang="es-PR" sz="1400" dirty="0" err="1" smtClean="0"/>
              <a:t>Organization</a:t>
            </a:r>
            <a:r>
              <a:rPr lang="es-PR" sz="1400" dirty="0" smtClean="0"/>
              <a:t> </a:t>
            </a:r>
            <a:r>
              <a:rPr lang="es-PR" sz="1400" dirty="0" err="1" smtClean="0"/>
              <a:t>for</a:t>
            </a:r>
            <a:r>
              <a:rPr lang="es-PR" sz="1400" dirty="0" smtClean="0"/>
              <a:t> </a:t>
            </a:r>
            <a:r>
              <a:rPr lang="es-PR" sz="1400" dirty="0" err="1" smtClean="0"/>
              <a:t>Standardization</a:t>
            </a:r>
            <a:endParaRPr lang="es-PR" sz="1400" dirty="0" smtClean="0"/>
          </a:p>
        </p:txBody>
      </p:sp>
    </p:spTree>
    <p:extLst>
      <p:ext uri="{BB962C8B-B14F-4D97-AF65-F5344CB8AC3E}">
        <p14:creationId xmlns:p14="http://schemas.microsoft.com/office/powerpoint/2010/main" val="475490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4481E19D-9171-47F7-86F9-268D9BF3CB18}" type="slidenum">
              <a:rPr lang="fr-CA" sz="1200"/>
              <a:pPr algn="r"/>
              <a:t>46</a:t>
            </a:fld>
            <a:endParaRPr lang="fr-CA" sz="1200" dirty="0"/>
          </a:p>
        </p:txBody>
      </p:sp>
      <p:sp>
        <p:nvSpPr>
          <p:cNvPr id="204803" name="Rectangle 2"/>
          <p:cNvSpPr>
            <a:spLocks noGrp="1" noRot="1" noChangeAspect="1" noTextEdit="1"/>
          </p:cNvSpPr>
          <p:nvPr>
            <p:ph type="sldImg"/>
          </p:nvPr>
        </p:nvSpPr>
        <p:spPr bwMode="auto">
          <a:noFill/>
          <a:ln>
            <a:solidFill>
              <a:srgbClr val="000000"/>
            </a:solidFill>
            <a:miter lim="800000"/>
            <a:headEnd/>
            <a:tailEnd/>
          </a:ln>
        </p:spPr>
      </p:sp>
      <p:sp>
        <p:nvSpPr>
          <p:cNvPr id="204804" name="Rectangle 3"/>
          <p:cNvSpPr>
            <a:spLocks noGrp="1"/>
          </p:cNvSpPr>
          <p:nvPr>
            <p:ph type="body" idx="1"/>
          </p:nvPr>
        </p:nvSpPr>
        <p:spPr bwMode="auto">
          <a:noFill/>
        </p:spPr>
        <p:txBody>
          <a:bodyPr wrap="square" numCol="1" anchor="t" anchorCtr="0" compatLnSpc="1">
            <a:prstTxWarp prst="textNoShape">
              <a:avLst/>
            </a:prstTxWarp>
          </a:bodyPr>
          <a:lstStyle/>
          <a:p>
            <a:pPr marL="761771" lvl="1" indent="-292866" eaLnBrk="1" hangingPunct="1"/>
            <a:r>
              <a:rPr lang="en-GB" sz="1400" dirty="0" smtClean="0"/>
              <a:t>Identities of all ingredients contributing to</a:t>
            </a:r>
          </a:p>
          <a:p>
            <a:pPr marL="761771" lvl="1" indent="-292866" eaLnBrk="1" hangingPunct="1">
              <a:buFontTx/>
              <a:buChar char="•"/>
            </a:pPr>
            <a:r>
              <a:rPr lang="en-GB" sz="1400" dirty="0" smtClean="0"/>
              <a:t> acute toxicity, </a:t>
            </a:r>
          </a:p>
          <a:p>
            <a:pPr marL="761771" lvl="1" indent="-292866" eaLnBrk="1" hangingPunct="1">
              <a:buFontTx/>
              <a:buChar char="•"/>
            </a:pPr>
            <a:r>
              <a:rPr lang="en-GB" sz="1400" dirty="0" smtClean="0"/>
              <a:t>skin or eye corrosion, </a:t>
            </a:r>
          </a:p>
          <a:p>
            <a:pPr marL="761771" lvl="1" indent="-292866" eaLnBrk="1" hangingPunct="1">
              <a:buFontTx/>
              <a:buChar char="•"/>
            </a:pPr>
            <a:r>
              <a:rPr lang="en-GB" sz="1400" dirty="0" smtClean="0"/>
              <a:t>germ cell </a:t>
            </a:r>
            <a:r>
              <a:rPr lang="en-GB" sz="1400" dirty="0" err="1" smtClean="0"/>
              <a:t>mutagenicity</a:t>
            </a:r>
            <a:r>
              <a:rPr lang="en-GB" sz="1400" dirty="0" smtClean="0"/>
              <a:t>,</a:t>
            </a:r>
          </a:p>
          <a:p>
            <a:pPr marL="761771" lvl="1" indent="-292866" eaLnBrk="1" hangingPunct="1">
              <a:buFontTx/>
              <a:buChar char="•"/>
            </a:pPr>
            <a:r>
              <a:rPr lang="en-GB" sz="1400" dirty="0" smtClean="0"/>
              <a:t> carcinogenicity, </a:t>
            </a:r>
          </a:p>
          <a:p>
            <a:pPr marL="761771" lvl="1" indent="-292866" eaLnBrk="1" hangingPunct="1">
              <a:buFontTx/>
              <a:buChar char="•"/>
            </a:pPr>
            <a:r>
              <a:rPr lang="en-GB" sz="1400" dirty="0" smtClean="0"/>
              <a:t>reproductive toxicity, </a:t>
            </a:r>
          </a:p>
          <a:p>
            <a:pPr marL="761771" lvl="1" indent="-292866" eaLnBrk="1" hangingPunct="1">
              <a:buFontTx/>
              <a:buChar char="•"/>
            </a:pPr>
            <a:r>
              <a:rPr lang="en-GB" sz="1400" dirty="0" smtClean="0"/>
              <a:t>skin or respiratory sensitisation, </a:t>
            </a:r>
            <a:endParaRPr lang="en-GB" sz="1400" b="1" dirty="0" smtClean="0"/>
          </a:p>
          <a:p>
            <a:pPr eaLnBrk="1" hangingPunct="1">
              <a:spcBef>
                <a:spcPct val="0"/>
              </a:spcBef>
            </a:pPr>
            <a:endParaRPr lang="es-PR"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46</a:t>
            </a:fld>
            <a:endParaRPr lang="en-US"/>
          </a:p>
        </p:txBody>
      </p:sp>
    </p:spTree>
    <p:extLst>
      <p:ext uri="{BB962C8B-B14F-4D97-AF65-F5344CB8AC3E}">
        <p14:creationId xmlns:p14="http://schemas.microsoft.com/office/powerpoint/2010/main" val="1103819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B48C86-4D7C-4EDE-BD45-43872EB3A03F}" type="slidenum">
              <a:rPr lang="en-US" smtClean="0">
                <a:latin typeface="Arial" pitchFamily="34" charset="0"/>
              </a:rPr>
              <a:pPr/>
              <a:t>47</a:t>
            </a:fld>
            <a:endParaRPr lang="en-US" smtClean="0">
              <a:latin typeface="Arial" pitchFamily="34" charset="0"/>
            </a:endParaRPr>
          </a:p>
        </p:txBody>
      </p:sp>
    </p:spTree>
    <p:extLst>
      <p:ext uri="{BB962C8B-B14F-4D97-AF65-F5344CB8AC3E}">
        <p14:creationId xmlns:p14="http://schemas.microsoft.com/office/powerpoint/2010/main" val="1920467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5EA8D-0BB2-42C0-BAF0-F43002BF2599}" type="slidenum">
              <a:rPr lang="fr-CA" smtClean="0">
                <a:latin typeface="Arial" pitchFamily="34" charset="0"/>
              </a:rPr>
              <a:pPr/>
              <a:t>48</a:t>
            </a:fld>
            <a:endParaRPr lang="fr-CA" smtClean="0">
              <a:latin typeface="Arial" pitchFamily="34" charset="0"/>
            </a:endParaRPr>
          </a:p>
        </p:txBody>
      </p:sp>
      <p:sp>
        <p:nvSpPr>
          <p:cNvPr id="206851" name="Rectangle 2"/>
          <p:cNvSpPr>
            <a:spLocks noGrp="1" noRot="1" noChangeAspect="1" noTextEdit="1"/>
          </p:cNvSpPr>
          <p:nvPr>
            <p:ph type="sldImg"/>
          </p:nvPr>
        </p:nvSpPr>
        <p:spPr bwMode="auto">
          <a:noFill/>
          <a:ln>
            <a:solidFill>
              <a:srgbClr val="000000"/>
            </a:solidFill>
            <a:miter lim="800000"/>
            <a:headEnd/>
            <a:tailEnd/>
          </a:ln>
        </p:spPr>
      </p:sp>
      <p:sp>
        <p:nvSpPr>
          <p:cNvPr id="2068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extLst>
      <p:ext uri="{BB962C8B-B14F-4D97-AF65-F5344CB8AC3E}">
        <p14:creationId xmlns:p14="http://schemas.microsoft.com/office/powerpoint/2010/main" val="2460776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E3C26255-59D0-4B65-9B64-9305ECBC69E1}" type="slidenum">
              <a:rPr lang="fr-CA" sz="1200"/>
              <a:pPr algn="r"/>
              <a:t>49</a:t>
            </a:fld>
            <a:endParaRPr lang="fr-CA" sz="1200" dirty="0"/>
          </a:p>
        </p:txBody>
      </p:sp>
      <p:sp>
        <p:nvSpPr>
          <p:cNvPr id="207875" name="Rectangle 2"/>
          <p:cNvSpPr>
            <a:spLocks noGrp="1" noRot="1" noChangeAspect="1" noTextEdit="1"/>
          </p:cNvSpPr>
          <p:nvPr>
            <p:ph type="sldImg"/>
          </p:nvPr>
        </p:nvSpPr>
        <p:spPr bwMode="auto">
          <a:noFill/>
          <a:ln>
            <a:solidFill>
              <a:srgbClr val="000000"/>
            </a:solidFill>
            <a:miter lim="800000"/>
            <a:headEnd/>
            <a:tailEnd/>
          </a:ln>
        </p:spPr>
      </p:sp>
      <p:sp>
        <p:nvSpPr>
          <p:cNvPr id="2078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49</a:t>
            </a:fld>
            <a:endParaRPr lang="en-US"/>
          </a:p>
        </p:txBody>
      </p:sp>
    </p:spTree>
    <p:extLst>
      <p:ext uri="{BB962C8B-B14F-4D97-AF65-F5344CB8AC3E}">
        <p14:creationId xmlns:p14="http://schemas.microsoft.com/office/powerpoint/2010/main" val="1170312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A2CEF-6A75-425D-AC2F-74A9D25DADFA}" type="slidenum">
              <a:rPr lang="en-US" smtClean="0">
                <a:latin typeface="Arial" pitchFamily="34" charset="0"/>
              </a:rPr>
              <a:pPr/>
              <a:t>50</a:t>
            </a:fld>
            <a:endParaRPr lang="en-US" smtClean="0">
              <a:latin typeface="Arial" pitchFamily="34" charset="0"/>
            </a:endParaRPr>
          </a:p>
        </p:txBody>
      </p:sp>
    </p:spTree>
    <p:extLst>
      <p:ext uri="{BB962C8B-B14F-4D97-AF65-F5344CB8AC3E}">
        <p14:creationId xmlns:p14="http://schemas.microsoft.com/office/powerpoint/2010/main" val="14411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1D6E8-CC25-425B-9016-327DD3A01A5C}" type="slidenum">
              <a:rPr lang="en-US" smtClean="0">
                <a:latin typeface="Arial" pitchFamily="34" charset="0"/>
              </a:rPr>
              <a:pPr/>
              <a:t>6</a:t>
            </a:fld>
            <a:endParaRPr lang="en-US" smtClean="0">
              <a:latin typeface="Arial" pitchFamily="34" charset="0"/>
            </a:endParaRPr>
          </a:p>
        </p:txBody>
      </p:sp>
    </p:spTree>
    <p:extLst>
      <p:ext uri="{BB962C8B-B14F-4D97-AF65-F5344CB8AC3E}">
        <p14:creationId xmlns:p14="http://schemas.microsoft.com/office/powerpoint/2010/main" val="2794327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BFEA1-E06C-4DAD-A4EC-23C62F1E237D}" type="slidenum">
              <a:rPr lang="fr-CA" smtClean="0">
                <a:latin typeface="Arial" pitchFamily="34" charset="0"/>
              </a:rPr>
              <a:pPr/>
              <a:t>51</a:t>
            </a:fld>
            <a:endParaRPr lang="fr-CA" smtClean="0">
              <a:latin typeface="Arial" pitchFamily="34" charset="0"/>
            </a:endParaRPr>
          </a:p>
        </p:txBody>
      </p:sp>
      <p:sp>
        <p:nvSpPr>
          <p:cNvPr id="209923" name="Rectangle 2"/>
          <p:cNvSpPr>
            <a:spLocks noGrp="1" noRot="1" noChangeAspect="1" noTextEdit="1"/>
          </p:cNvSpPr>
          <p:nvPr>
            <p:ph type="sldImg"/>
          </p:nvPr>
        </p:nvSpPr>
        <p:spPr bwMode="auto">
          <a:noFill/>
          <a:ln>
            <a:solidFill>
              <a:srgbClr val="000000"/>
            </a:solidFill>
            <a:miter lim="800000"/>
            <a:headEnd/>
            <a:tailEnd/>
          </a:ln>
        </p:spPr>
      </p:sp>
      <p:sp>
        <p:nvSpPr>
          <p:cNvPr id="20992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CA" sz="1400" dirty="0" smtClean="0"/>
              <a:t>For transport, pictograms will have the background and symbol colors currently used.</a:t>
            </a:r>
          </a:p>
          <a:p>
            <a:pPr eaLnBrk="1" hangingPunct="1">
              <a:buFont typeface="Wingdings" pitchFamily="2" charset="2"/>
              <a:buNone/>
            </a:pPr>
            <a:r>
              <a:rPr lang="en-CA" sz="1400" dirty="0" smtClean="0"/>
              <a:t>For </a:t>
            </a:r>
            <a:r>
              <a:rPr lang="en-US" sz="1400" dirty="0" smtClean="0"/>
              <a:t>other sectors</a:t>
            </a:r>
            <a:r>
              <a:rPr lang="en-CA" sz="1400" dirty="0" smtClean="0"/>
              <a:t>, pictograms will have a black symbol on a white background with a red diamond frame.  A black frame may be used for shipments within one country</a:t>
            </a:r>
            <a:r>
              <a:rPr lang="en-US" sz="1400" dirty="0" smtClean="0"/>
              <a:t>.  OSHA will maintain the red border.</a:t>
            </a:r>
            <a:endParaRPr lang="en-CA" sz="1400" dirty="0" smtClean="0"/>
          </a:p>
          <a:p>
            <a:pPr eaLnBrk="1" hangingPunct="1">
              <a:spcBef>
                <a:spcPts val="517"/>
              </a:spcBef>
              <a:spcAft>
                <a:spcPts val="517"/>
              </a:spcAft>
            </a:pPr>
            <a:r>
              <a:rPr lang="en-US" sz="1400" dirty="0" smtClean="0"/>
              <a:t>The transport pictogram has precedence over the GHS pictogram if  the same hazard  is present</a:t>
            </a:r>
          </a:p>
        </p:txBody>
      </p:sp>
    </p:spTree>
    <p:extLst>
      <p:ext uri="{BB962C8B-B14F-4D97-AF65-F5344CB8AC3E}">
        <p14:creationId xmlns:p14="http://schemas.microsoft.com/office/powerpoint/2010/main" val="1770092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921CCAB6-EEFC-4E9E-AC5F-672F231A49C7}" type="slidenum">
              <a:rPr lang="fr-CA" sz="1200"/>
              <a:pPr algn="r"/>
              <a:t>52</a:t>
            </a:fld>
            <a:endParaRPr lang="fr-CA" sz="1200" dirty="0"/>
          </a:p>
        </p:txBody>
      </p:sp>
      <p:sp>
        <p:nvSpPr>
          <p:cNvPr id="212995" name="Rectangle 2"/>
          <p:cNvSpPr>
            <a:spLocks noGrp="1" noRot="1" noChangeAspect="1" noTextEdit="1"/>
          </p:cNvSpPr>
          <p:nvPr>
            <p:ph type="sldImg"/>
          </p:nvPr>
        </p:nvSpPr>
        <p:spPr bwMode="auto">
          <a:noFill/>
          <a:ln>
            <a:solidFill>
              <a:srgbClr val="000000"/>
            </a:solidFill>
            <a:miter lim="800000"/>
            <a:headEnd/>
            <a:tailEnd/>
          </a:ln>
        </p:spPr>
      </p:sp>
      <p:sp>
        <p:nvSpPr>
          <p:cNvPr id="212996" name="Rectangle 3"/>
          <p:cNvSpPr>
            <a:spLocks noGrp="1"/>
          </p:cNvSpPr>
          <p:nvPr>
            <p:ph type="body" idx="1"/>
          </p:nvPr>
        </p:nvSpPr>
        <p:spPr bwMode="auto">
          <a:noFill/>
        </p:spPr>
        <p:txBody>
          <a:bodyPr wrap="square" numCol="1" anchor="t" anchorCtr="0" compatLnSpc="1">
            <a:prstTxWarp prst="textNoShape">
              <a:avLst/>
            </a:prstTxWarp>
          </a:bodyPr>
          <a:lstStyle/>
          <a:p>
            <a:pPr defTabSz="921807" eaLnBrk="1" hangingPunct="1">
              <a:spcBef>
                <a:spcPct val="0"/>
              </a:spcBef>
              <a:defRPr/>
            </a:pPr>
            <a:r>
              <a:rPr lang="en-US" sz="1400" dirty="0" smtClean="0"/>
              <a:t>Words shown here are those used by the ANSI Z129.1 standard,   American National Standard for hazardous Industrial Chemicals – Precautionary  Labeling.  </a:t>
            </a:r>
          </a:p>
          <a:p>
            <a:pPr defTabSz="921807" eaLnBrk="1" hangingPunct="1">
              <a:spcBef>
                <a:spcPct val="0"/>
              </a:spcBef>
              <a:defRPr/>
            </a:pPr>
            <a:endParaRPr lang="en-US" sz="1400" dirty="0" smtClean="0"/>
          </a:p>
          <a:p>
            <a:pPr eaLnBrk="1" hangingPunct="1">
              <a:spcBef>
                <a:spcPct val="0"/>
              </a:spcBef>
            </a:pPr>
            <a:r>
              <a:rPr lang="en-US" sz="1400" dirty="0" smtClean="0"/>
              <a:t>Danger – most harmful to person, because of toxicity or exposure, more severe or persistent effects</a:t>
            </a:r>
          </a:p>
          <a:p>
            <a:pPr eaLnBrk="1" hangingPunct="1">
              <a:spcBef>
                <a:spcPct val="0"/>
              </a:spcBef>
            </a:pPr>
            <a:endParaRPr lang="en-US" sz="1400" dirty="0" smtClean="0"/>
          </a:p>
          <a:p>
            <a:pPr eaLnBrk="1" hangingPunct="1">
              <a:spcBef>
                <a:spcPct val="0"/>
              </a:spcBef>
            </a:pPr>
            <a:r>
              <a:rPr lang="en-US" sz="1400" dirty="0" smtClean="0"/>
              <a:t>Warning  - less harmful to person,  lower levels of exposure or toxicity or temporary harmful effects</a:t>
            </a:r>
          </a:p>
          <a:p>
            <a:pPr eaLnBrk="1" hangingPunct="1">
              <a:spcBef>
                <a:spcPct val="0"/>
              </a:spcBef>
            </a:pPr>
            <a:endParaRPr lang="en-US" sz="1400" dirty="0" smtClean="0"/>
          </a:p>
          <a:p>
            <a:pPr eaLnBrk="1" hangingPunct="1">
              <a:spcBef>
                <a:spcPct val="0"/>
              </a:spcBef>
            </a:pPr>
            <a:r>
              <a:rPr lang="en-US" sz="1400" dirty="0" smtClean="0"/>
              <a:t>Lower levels of danger or exposure typically used “Caution” or “Notice” as the warning word</a:t>
            </a:r>
          </a:p>
          <a:p>
            <a:pPr eaLnBrk="1" hangingPunct="1">
              <a:spcBef>
                <a:spcPct val="0"/>
              </a:spcBef>
            </a:pPr>
            <a:endParaRPr lang="en-US" sz="1400" dirty="0" smtClean="0"/>
          </a:p>
          <a:p>
            <a:pPr eaLnBrk="1" hangingPunct="1">
              <a:spcBef>
                <a:spcPct val="0"/>
              </a:spcBef>
            </a:pPr>
            <a:r>
              <a:rPr lang="en-US" sz="1400" dirty="0" smtClean="0"/>
              <a:t>Studies showed people identify these words with different levels of risks or hazards, but saw little differences between the words Caution and Warning </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52</a:t>
            </a:fld>
            <a:endParaRPr lang="en-US"/>
          </a:p>
        </p:txBody>
      </p:sp>
    </p:spTree>
    <p:extLst>
      <p:ext uri="{BB962C8B-B14F-4D97-AF65-F5344CB8AC3E}">
        <p14:creationId xmlns:p14="http://schemas.microsoft.com/office/powerpoint/2010/main" val="4062612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07B531-173A-48F7-917D-1E67A2E178D5}" type="slidenum">
              <a:rPr lang="en-US" smtClean="0">
                <a:latin typeface="Arial" pitchFamily="34" charset="0"/>
              </a:rPr>
              <a:pPr/>
              <a:t>53</a:t>
            </a:fld>
            <a:endParaRPr lang="en-US" smtClean="0">
              <a:latin typeface="Arial" pitchFamily="34" charset="0"/>
            </a:endParaRPr>
          </a:p>
        </p:txBody>
      </p:sp>
    </p:spTree>
    <p:extLst>
      <p:ext uri="{BB962C8B-B14F-4D97-AF65-F5344CB8AC3E}">
        <p14:creationId xmlns:p14="http://schemas.microsoft.com/office/powerpoint/2010/main" val="1606628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35260C-8B8D-4072-AEBC-06AD9F509E84}" type="slidenum">
              <a:rPr lang="fr-CA" smtClean="0">
                <a:latin typeface="Arial" pitchFamily="34" charset="0"/>
              </a:rPr>
              <a:pPr/>
              <a:t>54</a:t>
            </a:fld>
            <a:endParaRPr lang="fr-CA" smtClean="0">
              <a:latin typeface="Arial" pitchFamily="34" charset="0"/>
            </a:endParaRPr>
          </a:p>
        </p:txBody>
      </p:sp>
      <p:sp>
        <p:nvSpPr>
          <p:cNvPr id="221187" name="Rectangle 2"/>
          <p:cNvSpPr>
            <a:spLocks noGrp="1" noRot="1" noChangeAspect="1" noTextEdit="1"/>
          </p:cNvSpPr>
          <p:nvPr>
            <p:ph type="sldImg"/>
          </p:nvPr>
        </p:nvSpPr>
        <p:spPr bwMode="auto">
          <a:noFill/>
          <a:ln>
            <a:solidFill>
              <a:srgbClr val="000000"/>
            </a:solidFill>
            <a:miter lim="800000"/>
            <a:headEnd/>
            <a:tailEnd/>
          </a:ln>
        </p:spPr>
      </p:sp>
      <p:sp>
        <p:nvSpPr>
          <p:cNvPr id="22118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GB" sz="1400" dirty="0" smtClean="0"/>
              <a:t>It’s information enables the employer to develop an active program of worker protection measures, including training specific to the workplace.</a:t>
            </a:r>
          </a:p>
          <a:p>
            <a:pPr eaLnBrk="1" hangingPunct="1">
              <a:spcBef>
                <a:spcPct val="0"/>
              </a:spcBef>
            </a:pPr>
            <a:endParaRPr lang="en-US" sz="1400" dirty="0" smtClean="0"/>
          </a:p>
        </p:txBody>
      </p:sp>
    </p:spTree>
    <p:extLst>
      <p:ext uri="{BB962C8B-B14F-4D97-AF65-F5344CB8AC3E}">
        <p14:creationId xmlns:p14="http://schemas.microsoft.com/office/powerpoint/2010/main" val="2378108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2EA4AD-29CE-4E4A-9060-A6F715DD9746}" type="slidenum">
              <a:rPr lang="fr-CA" smtClean="0">
                <a:latin typeface="Arial" pitchFamily="34" charset="0"/>
              </a:rPr>
              <a:pPr/>
              <a:t>55</a:t>
            </a:fld>
            <a:endParaRPr lang="fr-CA" smtClean="0">
              <a:latin typeface="Arial" pitchFamily="34" charset="0"/>
            </a:endParaRPr>
          </a:p>
        </p:txBody>
      </p:sp>
      <p:sp>
        <p:nvSpPr>
          <p:cNvPr id="222211" name="Rectangle 2"/>
          <p:cNvSpPr>
            <a:spLocks noGrp="1" noRot="1" noChangeAspect="1" noTextEdit="1"/>
          </p:cNvSpPr>
          <p:nvPr>
            <p:ph type="sldImg"/>
          </p:nvPr>
        </p:nvSpPr>
        <p:spPr bwMode="auto">
          <a:noFill/>
          <a:ln>
            <a:solidFill>
              <a:srgbClr val="000000"/>
            </a:solidFill>
            <a:miter lim="800000"/>
            <a:headEnd/>
            <a:tailEnd/>
          </a:ln>
        </p:spPr>
      </p:sp>
      <p:sp>
        <p:nvSpPr>
          <p:cNvPr id="2222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extLst>
      <p:ext uri="{BB962C8B-B14F-4D97-AF65-F5344CB8AC3E}">
        <p14:creationId xmlns:p14="http://schemas.microsoft.com/office/powerpoint/2010/main" val="285686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4883F-C761-4A5A-BDA9-BBC20F84E62B}" type="slidenum">
              <a:rPr lang="fr-CA" smtClean="0">
                <a:latin typeface="Arial" pitchFamily="34" charset="0"/>
              </a:rPr>
              <a:pPr/>
              <a:t>56</a:t>
            </a:fld>
            <a:endParaRPr lang="fr-CA" smtClean="0">
              <a:latin typeface="Arial" pitchFamily="34" charset="0"/>
            </a:endParaRPr>
          </a:p>
        </p:txBody>
      </p:sp>
      <p:sp>
        <p:nvSpPr>
          <p:cNvPr id="223235" name="Rectangle 2"/>
          <p:cNvSpPr>
            <a:spLocks noGrp="1" noRot="1" noChangeAspect="1" noTextEdit="1"/>
          </p:cNvSpPr>
          <p:nvPr>
            <p:ph type="sldImg"/>
          </p:nvPr>
        </p:nvSpPr>
        <p:spPr bwMode="auto">
          <a:noFill/>
          <a:ln>
            <a:solidFill>
              <a:srgbClr val="000000"/>
            </a:solidFill>
            <a:miter lim="800000"/>
            <a:headEnd/>
            <a:tailEnd/>
          </a:ln>
        </p:spPr>
      </p:sp>
      <p:sp>
        <p:nvSpPr>
          <p:cNvPr id="2232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931154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marL="345677" indent="-345677" defTabSz="-13985536">
              <a:spcBef>
                <a:spcPct val="20000"/>
              </a:spcBef>
              <a:buClr>
                <a:srgbClr val="0BD0D9"/>
              </a:buClr>
              <a:buSzPct val="95000"/>
              <a:buFont typeface="Wingdings 2" pitchFamily="18" charset="2"/>
              <a:buChar char=""/>
            </a:pPr>
            <a:r>
              <a:rPr lang="en-US" sz="1400" dirty="0" smtClean="0"/>
              <a:t>OSHA is proposing  to adopt the SDS format  (ANSI model) where sections 1 -11 and section 16 be mandatory and  sections 12 -15 would be non-mandatory  </a:t>
            </a:r>
          </a:p>
          <a:p>
            <a:pPr marL="345677" indent="-345677" defTabSz="-13985536">
              <a:spcBef>
                <a:spcPct val="20000"/>
              </a:spcBef>
              <a:buClr>
                <a:srgbClr val="0BD0D9"/>
              </a:buClr>
              <a:buSzPct val="95000"/>
              <a:buFont typeface="Wingdings 2" pitchFamily="18" charset="2"/>
              <a:buChar char=""/>
            </a:pPr>
            <a:r>
              <a:rPr lang="en-US" sz="1400" dirty="0" smtClean="0"/>
              <a:t>MSDS revisions every 3-5 years</a:t>
            </a:r>
          </a:p>
          <a:p>
            <a:pPr marL="345677" indent="-345677" defTabSz="-13985536">
              <a:spcBef>
                <a:spcPct val="20000"/>
              </a:spcBef>
              <a:buClr>
                <a:srgbClr val="0BD0D9"/>
              </a:buClr>
              <a:buSzPct val="95000"/>
              <a:buFont typeface="Wingdings 2" pitchFamily="18" charset="2"/>
              <a:buChar char=""/>
            </a:pPr>
            <a:r>
              <a:rPr lang="en-US" sz="1400" dirty="0" smtClean="0"/>
              <a:t>Appendix D, Safety Data Sheets, provides the details of what is to be included in each section</a:t>
            </a:r>
          </a:p>
          <a:p>
            <a:pPr marL="345677" indent="-345677" defTabSz="-13985536">
              <a:spcBef>
                <a:spcPct val="20000"/>
              </a:spcBef>
              <a:buClr>
                <a:srgbClr val="0BD0D9"/>
              </a:buClr>
              <a:buSzPct val="95000"/>
            </a:pPr>
            <a:endParaRPr lang="en-US" sz="1400" dirty="0" smtClean="0"/>
          </a:p>
          <a:p>
            <a:pPr marL="345677" indent="-345677" defTabSz="-13985536">
              <a:spcBef>
                <a:spcPct val="20000"/>
              </a:spcBef>
              <a:buClr>
                <a:srgbClr val="0BD0D9"/>
              </a:buClr>
              <a:buSzPct val="95000"/>
            </a:pPr>
            <a:r>
              <a:rPr lang="en-US" sz="1400" dirty="0" smtClean="0"/>
              <a:t>Required information:	</a:t>
            </a:r>
          </a:p>
          <a:p>
            <a:pPr marL="761771" lvl="1" indent="-292866" defTabSz="-13985536">
              <a:spcBef>
                <a:spcPct val="20000"/>
              </a:spcBef>
              <a:buClr>
                <a:schemeClr val="accent1"/>
              </a:buClr>
              <a:buSzPct val="85000"/>
              <a:buFont typeface="Verdana" pitchFamily="34" charset="0"/>
              <a:buChar char="­"/>
            </a:pPr>
            <a:r>
              <a:rPr lang="en-US" sz="1400" dirty="0" smtClean="0"/>
              <a:t>Chemicals recommended use &amp; restrictions </a:t>
            </a:r>
          </a:p>
          <a:p>
            <a:pPr marL="761771" lvl="1" indent="-292866" defTabSz="-13985536">
              <a:spcBef>
                <a:spcPct val="20000"/>
              </a:spcBef>
              <a:buClr>
                <a:schemeClr val="accent1"/>
              </a:buClr>
              <a:buSzPct val="85000"/>
              <a:buFont typeface="Verdana" pitchFamily="34" charset="0"/>
              <a:buChar char="­"/>
            </a:pPr>
            <a:r>
              <a:rPr lang="en-US" sz="1400" dirty="0" smtClean="0"/>
              <a:t>GHS class and classifications of the substances &amp; mixtures and any regional information</a:t>
            </a:r>
          </a:p>
          <a:p>
            <a:pPr marL="761771" lvl="1" indent="-292866" defTabSz="-13985536">
              <a:spcBef>
                <a:spcPct val="20000"/>
              </a:spcBef>
              <a:buClr>
                <a:schemeClr val="accent1"/>
              </a:buClr>
              <a:buSzPct val="85000"/>
              <a:buFont typeface="Verdana" pitchFamily="34" charset="0"/>
              <a:buChar char="­"/>
            </a:pPr>
            <a:r>
              <a:rPr lang="en-US" sz="1400" dirty="0" smtClean="0"/>
              <a:t>GHS labeling elements</a:t>
            </a:r>
          </a:p>
          <a:p>
            <a:pPr marL="761771" lvl="1" indent="-292866" defTabSz="-13985536">
              <a:spcBef>
                <a:spcPct val="20000"/>
              </a:spcBef>
              <a:buClr>
                <a:schemeClr val="accent1"/>
              </a:buClr>
              <a:buSzPct val="85000"/>
              <a:buFont typeface="Verdana" pitchFamily="34" charset="0"/>
              <a:buChar char="­"/>
            </a:pPr>
            <a:r>
              <a:rPr lang="en-US" sz="1400" dirty="0" smtClean="0"/>
              <a:t>CAS # of hazardous components and impurities</a:t>
            </a:r>
          </a:p>
          <a:p>
            <a:pPr marL="345677" indent="-345677" defTabSz="-13985536" eaLnBrk="1" hangingPunct="1">
              <a:spcBef>
                <a:spcPct val="0"/>
              </a:spcBef>
            </a:pPr>
            <a:r>
              <a:rPr lang="en-US" sz="1400" dirty="0" smtClean="0"/>
              <a:t>The criteria for MSDS component disclosure also differs between the two systems. The level of hazardous components can be given as ranges or  concentrations under GHS, whereas the HCS specifies percentages.</a:t>
            </a:r>
          </a:p>
          <a:p>
            <a:pPr marL="345677" indent="-345677" defTabSz="-13985536" eaLnBrk="1" hangingPunct="1">
              <a:spcBef>
                <a:spcPct val="0"/>
              </a:spcBef>
            </a:pPr>
            <a:endParaRPr lang="en-US" sz="1400" dirty="0" smtClean="0"/>
          </a:p>
          <a:p>
            <a:pPr marL="345677" indent="-345677" defTabSz="-13985536"/>
            <a:endParaRPr lang="en-US" sz="1400" dirty="0" smtClean="0"/>
          </a:p>
        </p:txBody>
      </p:sp>
      <p:sp>
        <p:nvSpPr>
          <p:cNvPr id="269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5E575-24AB-4911-BF70-A0BA66987A68}" type="slidenum">
              <a:rPr lang="en-US" smtClean="0">
                <a:latin typeface="Arial" pitchFamily="34" charset="0"/>
              </a:rPr>
              <a:pPr/>
              <a:t>57</a:t>
            </a:fld>
            <a:endParaRPr lang="en-US" smtClean="0">
              <a:latin typeface="Arial" pitchFamily="34" charset="0"/>
            </a:endParaRPr>
          </a:p>
        </p:txBody>
      </p:sp>
    </p:spTree>
    <p:extLst>
      <p:ext uri="{BB962C8B-B14F-4D97-AF65-F5344CB8AC3E}">
        <p14:creationId xmlns:p14="http://schemas.microsoft.com/office/powerpoint/2010/main" val="960564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3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D7A0D1-E249-4940-AB9E-55DDCE0CEFB1}" type="slidenum">
              <a:rPr lang="en-US" smtClean="0">
                <a:latin typeface="Arial" pitchFamily="34" charset="0"/>
              </a:rPr>
              <a:pPr/>
              <a:t>58</a:t>
            </a:fld>
            <a:endParaRPr lang="en-US" smtClean="0">
              <a:latin typeface="Arial" pitchFamily="34" charset="0"/>
            </a:endParaRPr>
          </a:p>
        </p:txBody>
      </p:sp>
    </p:spTree>
    <p:extLst>
      <p:ext uri="{BB962C8B-B14F-4D97-AF65-F5344CB8AC3E}">
        <p14:creationId xmlns:p14="http://schemas.microsoft.com/office/powerpoint/2010/main" val="376368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5758D-5869-4238-A9B4-AEAB5C8B2D40}" type="slidenum">
              <a:rPr lang="en-US" smtClean="0">
                <a:latin typeface="Arial" pitchFamily="34" charset="0"/>
              </a:rPr>
              <a:pPr/>
              <a:t>59</a:t>
            </a:fld>
            <a:endParaRPr lang="en-US" smtClean="0">
              <a:latin typeface="Arial" pitchFamily="34" charset="0"/>
            </a:endParaRPr>
          </a:p>
        </p:txBody>
      </p:sp>
    </p:spTree>
    <p:extLst>
      <p:ext uri="{BB962C8B-B14F-4D97-AF65-F5344CB8AC3E}">
        <p14:creationId xmlns:p14="http://schemas.microsoft.com/office/powerpoint/2010/main" val="416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57B9BF-4C83-49DF-96D3-7E78D1CDBE71}" type="slidenum">
              <a:rPr lang="fr-CA" smtClean="0">
                <a:latin typeface="Arial" pitchFamily="34" charset="0"/>
              </a:rPr>
              <a:pPr/>
              <a:t>7</a:t>
            </a:fld>
            <a:endParaRPr lang="fr-CA" smtClean="0">
              <a:latin typeface="Arial" pitchFamily="34" charset="0"/>
            </a:endParaRPr>
          </a:p>
        </p:txBody>
      </p:sp>
      <p:sp>
        <p:nvSpPr>
          <p:cNvPr id="160771"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160772" name="Rectangle 3"/>
          <p:cNvSpPr>
            <a:spLocks noGrp="1"/>
          </p:cNvSpPr>
          <p:nvPr>
            <p:ph type="body" idx="1"/>
          </p:nvPr>
        </p:nvSpPr>
        <p:spPr bwMode="auto">
          <a:xfrm>
            <a:off x="943932" y="4448102"/>
            <a:ext cx="5189214" cy="4213064"/>
          </a:xfrm>
          <a:noFill/>
        </p:spPr>
        <p:txBody>
          <a:bodyPr wrap="square" lIns="96013" tIns="48007" rIns="96013" bIns="48007" numCol="1" anchor="t" anchorCtr="0" compatLnSpc="1">
            <a:prstTxWarp prst="textNoShape">
              <a:avLst/>
            </a:prstTxWarp>
          </a:bodyPr>
          <a:lstStyle/>
          <a:p>
            <a:pPr eaLnBrk="1" hangingPunct="1">
              <a:spcBef>
                <a:spcPct val="0"/>
              </a:spcBef>
            </a:pPr>
            <a:r>
              <a:rPr lang="en-CA" sz="1400" dirty="0" smtClean="0"/>
              <a:t>Workplace – GHS will impact the physical and health hazard criteria, the label  and safety data sheet elements and format  and the employee training requirements.  The environmental hazards may not be covered  by all workplace systems</a:t>
            </a:r>
          </a:p>
          <a:p>
            <a:pPr eaLnBrk="1" hangingPunct="1">
              <a:spcBef>
                <a:spcPct val="0"/>
              </a:spcBef>
            </a:pPr>
            <a:endParaRPr lang="en-CA" sz="1400" dirty="0" smtClean="0"/>
          </a:p>
          <a:p>
            <a:pPr eaLnBrk="1" hangingPunct="1">
              <a:spcBef>
                <a:spcPct val="0"/>
              </a:spcBef>
            </a:pPr>
            <a:r>
              <a:rPr lang="en-CA" sz="1400" dirty="0" smtClean="0"/>
              <a:t>Consumers – GHS will impact mainly the labels of products with the adoption of the GHS hazard criteria</a:t>
            </a:r>
          </a:p>
          <a:p>
            <a:pPr eaLnBrk="1" hangingPunct="1">
              <a:spcBef>
                <a:spcPct val="0"/>
              </a:spcBef>
            </a:pPr>
            <a:endParaRPr lang="en-CA" sz="1400" dirty="0" smtClean="0"/>
          </a:p>
          <a:p>
            <a:pPr eaLnBrk="1" hangingPunct="1">
              <a:spcBef>
                <a:spcPct val="0"/>
              </a:spcBef>
            </a:pPr>
            <a:r>
              <a:rPr lang="en-CA" sz="1400" dirty="0" smtClean="0"/>
              <a:t>Transport  - US Department of Transportation (DOT) has adopted GHS in the labels of dangerous goods</a:t>
            </a:r>
          </a:p>
          <a:p>
            <a:pPr eaLnBrk="1" hangingPunct="1">
              <a:spcBef>
                <a:spcPct val="0"/>
              </a:spcBef>
            </a:pPr>
            <a:endParaRPr lang="en-CA" sz="1400" dirty="0" smtClean="0"/>
          </a:p>
          <a:p>
            <a:pPr eaLnBrk="1" hangingPunct="1">
              <a:spcBef>
                <a:spcPct val="0"/>
              </a:spcBef>
            </a:pPr>
            <a:r>
              <a:rPr lang="en-CA" sz="1400" dirty="0" smtClean="0"/>
              <a:t>Emergency responders -  the adoption of GHS hazard  criteria should improve worker safety  and safety practices when handling chemical substances</a:t>
            </a:r>
          </a:p>
        </p:txBody>
      </p:sp>
    </p:spTree>
    <p:extLst>
      <p:ext uri="{BB962C8B-B14F-4D97-AF65-F5344CB8AC3E}">
        <p14:creationId xmlns:p14="http://schemas.microsoft.com/office/powerpoint/2010/main" val="19625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Chemicals are  used in every type of worksite at different levels.  The amount of workers potentially exposed  covers millions around the world. </a:t>
            </a:r>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A31C3-230C-4672-9893-67B813AA74C8}" type="slidenum">
              <a:rPr lang="en-US" smtClean="0">
                <a:latin typeface="Arial" pitchFamily="34" charset="0"/>
              </a:rPr>
              <a:pPr/>
              <a:t>8</a:t>
            </a:fld>
            <a:endParaRPr lang="en-US" smtClean="0">
              <a:latin typeface="Arial" pitchFamily="34" charset="0"/>
            </a:endParaRPr>
          </a:p>
        </p:txBody>
      </p:sp>
    </p:spTree>
    <p:extLst>
      <p:ext uri="{BB962C8B-B14F-4D97-AF65-F5344CB8AC3E}">
        <p14:creationId xmlns:p14="http://schemas.microsoft.com/office/powerpoint/2010/main" val="309754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C2A4D-6ED7-4BFD-8AAF-C58420AF2B3F}" type="slidenum">
              <a:rPr lang="en-US" smtClean="0">
                <a:latin typeface="Arial" pitchFamily="34" charset="0"/>
              </a:rPr>
              <a:pPr/>
              <a:t>9</a:t>
            </a:fld>
            <a:endParaRPr lang="en-US" smtClean="0">
              <a:latin typeface="Arial" pitchFamily="34" charset="0"/>
            </a:endParaRPr>
          </a:p>
        </p:txBody>
      </p:sp>
    </p:spTree>
    <p:extLst>
      <p:ext uri="{BB962C8B-B14F-4D97-AF65-F5344CB8AC3E}">
        <p14:creationId xmlns:p14="http://schemas.microsoft.com/office/powerpoint/2010/main" val="212891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402D31-F248-4590-9B8B-27E76479A409}" type="slidenum">
              <a:rPr lang="en-US" smtClean="0">
                <a:latin typeface="Arial" pitchFamily="34" charset="0"/>
              </a:rPr>
              <a:pPr/>
              <a:t>10</a:t>
            </a:fld>
            <a:endParaRPr lang="en-US" smtClean="0">
              <a:latin typeface="Arial" pitchFamily="34" charset="0"/>
            </a:endParaRPr>
          </a:p>
        </p:txBody>
      </p:sp>
    </p:spTree>
    <p:extLst>
      <p:ext uri="{BB962C8B-B14F-4D97-AF65-F5344CB8AC3E}">
        <p14:creationId xmlns:p14="http://schemas.microsoft.com/office/powerpoint/2010/main" val="3703013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gray">
          <a:xfrm>
            <a:off x="0" y="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latin typeface="Arial" charset="0"/>
            </a:endParaRPr>
          </a:p>
        </p:txBody>
      </p:sp>
      <p:sp>
        <p:nvSpPr>
          <p:cNvPr id="5" name="Rectangle 64"/>
          <p:cNvSpPr>
            <a:spLocks noChangeArrowheads="1"/>
          </p:cNvSpPr>
          <p:nvPr/>
        </p:nvSpPr>
        <p:spPr bwMode="gray">
          <a:xfrm>
            <a:off x="1262063" y="0"/>
            <a:ext cx="2349500" cy="46482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6" name="Rectangle 65"/>
          <p:cNvSpPr>
            <a:spLocks noChangeArrowheads="1"/>
          </p:cNvSpPr>
          <p:nvPr/>
        </p:nvSpPr>
        <p:spPr bwMode="gray">
          <a:xfrm>
            <a:off x="304800" y="18288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7" name="Rectangle 63"/>
          <p:cNvSpPr>
            <a:spLocks noChangeArrowheads="1"/>
          </p:cNvSpPr>
          <p:nvPr/>
        </p:nvSpPr>
        <p:spPr bwMode="gray">
          <a:xfrm>
            <a:off x="0" y="5715000"/>
            <a:ext cx="9144000" cy="76200"/>
          </a:xfrm>
          <a:prstGeom prst="rect">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pic>
        <p:nvPicPr>
          <p:cNvPr id="8" name="Picture 62"/>
          <p:cNvPicPr>
            <a:picLocks noChangeAspect="1" noChangeArrowheads="1"/>
          </p:cNvPicPr>
          <p:nvPr/>
        </p:nvPicPr>
        <p:blipFill>
          <a:blip r:embed="rId2" cstate="print">
            <a:lum bright="10000"/>
          </a:blip>
          <a:stretch>
            <a:fillRect/>
          </a:stretch>
        </p:blipFill>
        <p:spPr bwMode="gray">
          <a:xfrm>
            <a:off x="1114670" y="3886200"/>
            <a:ext cx="2619130" cy="1893797"/>
          </a:xfrm>
          <a:prstGeom prst="rect">
            <a:avLst/>
          </a:prstGeom>
          <a:ln>
            <a:noFill/>
          </a:ln>
          <a:effectLst>
            <a:softEdge rad="112500"/>
          </a:effectLst>
        </p:spPr>
      </p:pic>
      <p:sp>
        <p:nvSpPr>
          <p:cNvPr id="3074" name="Rectangle 2"/>
          <p:cNvSpPr>
            <a:spLocks noGrp="1" noChangeArrowheads="1"/>
          </p:cNvSpPr>
          <p:nvPr>
            <p:ph type="ctrTitle"/>
          </p:nvPr>
        </p:nvSpPr>
        <p:spPr>
          <a:xfrm>
            <a:off x="457200" y="2019300"/>
            <a:ext cx="8229600" cy="685800"/>
          </a:xfrm>
        </p:spPr>
        <p:txBody>
          <a:bodyPr/>
          <a:lstStyle>
            <a:lvl1pPr>
              <a:defRPr sz="4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114800" y="3429000"/>
            <a:ext cx="4572000" cy="609600"/>
          </a:xfr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dt" sz="half" idx="10"/>
          </p:nvPr>
        </p:nvSpPr>
        <p:spPr bwMode="auto">
          <a:xfrm>
            <a:off x="457200" y="6400800"/>
            <a:ext cx="2133600" cy="320675"/>
          </a:xfrm>
        </p:spPr>
        <p:txBody>
          <a:bodyPr/>
          <a:lstStyle>
            <a:lvl1pPr>
              <a:defRPr>
                <a:solidFill>
                  <a:schemeClr val="tx1"/>
                </a:solidFill>
              </a:defRPr>
            </a:lvl1pPr>
          </a:lstStyle>
          <a:p>
            <a:pPr>
              <a:defRPr/>
            </a:pPr>
            <a:fld id="{1C78C30E-419E-4273-A21F-4C0A76A84738}" type="datetime2">
              <a:rPr lang="en-US"/>
              <a:pPr>
                <a:defRPr/>
              </a:pPr>
              <a:t>Tuesday, April 18, 2017</a:t>
            </a:fld>
            <a:endParaRPr lang="en-US"/>
          </a:p>
        </p:txBody>
      </p:sp>
      <p:sp>
        <p:nvSpPr>
          <p:cNvPr id="10" name="Rectangle 5"/>
          <p:cNvSpPr>
            <a:spLocks noGrp="1" noChangeArrowheads="1"/>
          </p:cNvSpPr>
          <p:nvPr>
            <p:ph type="ftr" sz="quarter" idx="11"/>
          </p:nvPr>
        </p:nvSpPr>
        <p:spPr bwMode="auto">
          <a:xfrm>
            <a:off x="3124200" y="6400800"/>
            <a:ext cx="2895600" cy="320675"/>
          </a:xfrm>
        </p:spPr>
        <p:txBody>
          <a:bodyPr/>
          <a:lstStyle>
            <a:lvl1pPr>
              <a:defRPr>
                <a:solidFill>
                  <a:schemeClr val="tx1"/>
                </a:solidFill>
              </a:defRPr>
            </a:lvl1pPr>
          </a:lstStyle>
          <a:p>
            <a:pPr>
              <a:defRPr/>
            </a:pPr>
            <a:r>
              <a:rPr lang="en-US"/>
              <a:t>Susan Harwood Training Grant 22315-11-60</a:t>
            </a:r>
          </a:p>
        </p:txBody>
      </p:sp>
      <p:sp>
        <p:nvSpPr>
          <p:cNvPr id="11" name="Rectangle 6"/>
          <p:cNvSpPr>
            <a:spLocks noGrp="1" noChangeArrowheads="1"/>
          </p:cNvSpPr>
          <p:nvPr>
            <p:ph type="sldNum" sz="quarter" idx="12"/>
          </p:nvPr>
        </p:nvSpPr>
        <p:spPr bwMode="auto">
          <a:xfrm>
            <a:off x="6553200" y="6400800"/>
            <a:ext cx="2133600" cy="320675"/>
          </a:xfrm>
        </p:spPr>
        <p:txBody>
          <a:bodyPr/>
          <a:lstStyle>
            <a:lvl1pPr>
              <a:defRPr>
                <a:solidFill>
                  <a:schemeClr val="tx1"/>
                </a:solidFill>
              </a:defRPr>
            </a:lvl1pPr>
          </a:lstStyle>
          <a:p>
            <a:pPr>
              <a:defRPr/>
            </a:pPr>
            <a:fld id="{D5FBF3BE-0927-47B8-821D-167586F83710}"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fld id="{145FF4CB-D6A6-4C25-B749-09A82AF6C464}" type="datetime2">
              <a:rPr lang="en-US"/>
              <a:pPr>
                <a:defRPr/>
              </a:pPr>
              <a:t>Tuesday, April 18, 2017</a:t>
            </a:fld>
            <a:endParaRPr lang="en-US"/>
          </a:p>
        </p:txBody>
      </p:sp>
      <p:sp>
        <p:nvSpPr>
          <p:cNvPr id="3" name="Rectangle 2"/>
          <p:cNvSpPr>
            <a:spLocks noGrp="1" noChangeArrowheads="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44D745F0-6412-4146-966F-A1AFA2537C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8229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205288"/>
            <a:ext cx="8229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D8213104-2C9B-424E-A6E9-5FAD2DD076FF}" type="datetime2">
              <a:rPr lang="en-US"/>
              <a:pPr>
                <a:defRPr/>
              </a:pPr>
              <a:t>Tuesday, April 18, 2017</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8CD6F397-C5AB-4B3A-9C72-6892B3BD8E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D2C7BEF4-C130-447D-A6CF-C3F0A447F06E}" type="datetime2">
              <a:rPr lang="en-US"/>
              <a:pPr>
                <a:defRPr/>
              </a:pPr>
              <a:t>Tuesday, April 18, 2017</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AA640651-0698-46EE-9585-141451CB4F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B409B0B-B490-4780-9FF5-6DDB9420BE80}" type="datetime2">
              <a:rPr lang="en-US"/>
              <a:pPr>
                <a:defRPr/>
              </a:pPr>
              <a:t>Tuesday, April 18,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Susan Harwood Training Grant 22315-11-60</a:t>
            </a:r>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C8976-4B84-484E-A7F0-2F0CF7A9EA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BD6C8E-D585-46EA-9B2F-E56A4FE1F243}" type="datetime2">
              <a:rPr lang="en-US"/>
              <a:pPr>
                <a:defRPr/>
              </a:pPr>
              <a:t>Tuesday, April 18,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C95C6-12AE-4DB6-8CC0-A8EE722929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224B4D3-2E00-4EF6-9220-A90F1ED1A766}" type="datetime2">
              <a:rPr lang="en-US"/>
              <a:pPr>
                <a:defRPr/>
              </a:pPr>
              <a:t>Tuesday, April 18, 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2024824-35F3-4210-87F9-1045A39C7C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447800" y="206375"/>
            <a:ext cx="6858000" cy="533400"/>
          </a:xfrm>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0C69F675-9309-4F6F-AFDC-B7BC280ECE84}" type="datetime2">
              <a:rPr lang="en-US"/>
              <a:pPr>
                <a:defRPr/>
              </a:pPr>
              <a:t>Tuesday, April 18, 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E653FC-9E02-4F48-9873-CF14D8983F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264150" cy="5853113"/>
          </a:xfrm>
        </p:spPr>
        <p:txBody>
          <a:bodyPr/>
          <a:lstStyle>
            <a:lvl1pPr>
              <a:buFont typeface="Wingdings" pitchFamily="2" charset="2"/>
              <a:buChar char="v"/>
              <a:defRPr sz="2800">
                <a:solidFill>
                  <a:schemeClr val="bg1"/>
                </a:solidFill>
              </a:defRPr>
            </a:lvl1pPr>
            <a:lvl2pPr>
              <a:lnSpc>
                <a:spcPct val="150000"/>
              </a:lnSpc>
              <a:buFont typeface="Wingdings" pitchFamily="2" charset="2"/>
              <a:buChar char="v"/>
              <a:defRPr sz="2800"/>
            </a:lvl2pPr>
            <a:lvl3pPr>
              <a:buFont typeface="Wingdings" pitchFamily="2" charset="2"/>
              <a:buChar char="v"/>
              <a:defRPr sz="2400"/>
            </a:lvl3pPr>
            <a:lvl4pPr>
              <a:buFont typeface="Wingdings" pitchFamily="2" charset="2"/>
              <a:buChar char="v"/>
              <a:defRPr sz="2000"/>
            </a:lvl4pPr>
            <a:lvl5pPr>
              <a:buFont typeface="Wingdings" pitchFamily="2" charset="2"/>
              <a:buChar char="v"/>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42FD262-7FD8-424F-A678-CF86822686FB}" type="datetime2">
              <a:rPr lang="en-US"/>
              <a:pPr>
                <a:defRPr/>
              </a:pPr>
              <a:t>Tuesday, April 18, 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0EE86D-F0FE-48A2-9000-943850628C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a:defRPr/>
            </a:lvl1pPr>
          </a:lstStyle>
          <a:p>
            <a:pPr>
              <a:defRPr/>
            </a:pPr>
            <a:fld id="{35008A26-B9E4-4E9A-B3F4-243D5A678774}" type="datetime2">
              <a:rPr lang="en-US"/>
              <a:pPr>
                <a:defRPr/>
              </a:pPr>
              <a:t>Tuesday, April 18,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8BB4E-D898-404F-8484-CF0305D57D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Sil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8018E4F-38FA-4674-9667-D08E7652222A}" type="datetime2">
              <a:rPr lang="en-US"/>
              <a:pPr>
                <a:defRPr/>
              </a:pPr>
              <a:t>Tuesday, April 18, 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79AF281-9293-4429-93D1-52E25FEE2F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Rectangle 52"/>
          <p:cNvSpPr>
            <a:spLocks noChangeArrowheads="1"/>
          </p:cNvSpPr>
          <p:nvPr userDrawn="1"/>
        </p:nvSpPr>
        <p:spPr bwMode="gray">
          <a:xfrm>
            <a:off x="0" y="114300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latin typeface="Arial" charset="0"/>
            </a:endParaRPr>
          </a:p>
        </p:txBody>
      </p:sp>
      <p:sp>
        <p:nvSpPr>
          <p:cNvPr id="6"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4" name="Date Placeholder 1"/>
          <p:cNvSpPr>
            <a:spLocks noGrp="1"/>
          </p:cNvSpPr>
          <p:nvPr>
            <p:ph type="dt" sz="half" idx="10"/>
          </p:nvPr>
        </p:nvSpPr>
        <p:spPr/>
        <p:txBody>
          <a:bodyPr/>
          <a:lstStyle>
            <a:lvl1pPr>
              <a:defRPr/>
            </a:lvl1pPr>
          </a:lstStyle>
          <a:p>
            <a:pPr>
              <a:defRPr/>
            </a:pPr>
            <a:fld id="{CEFD4F05-B8C4-4042-908D-364ED84DA4D2}" type="datetime2">
              <a:rPr lang="en-US"/>
              <a:pPr>
                <a:defRPr/>
              </a:pPr>
              <a:t>Tuesday, April 18, 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BB3D6E49-5654-4EDF-A745-DDE503976A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solidFill>
            <a:schemeClr val="tx1"/>
          </a:solidFill>
          <a:ln w="9525">
            <a:noFill/>
            <a:miter lim="800000"/>
            <a:headEnd/>
            <a:tailEnd/>
          </a:ln>
          <a:effectLst/>
        </p:spPr>
        <p:txBody>
          <a:bodyPr wrap="none" anchor="ctr"/>
          <a:lstStyle/>
          <a:p>
            <a:pPr>
              <a:defRPr/>
            </a:pPr>
            <a:endParaRPr lang="en-US">
              <a:latin typeface="Arial" charset="0"/>
            </a:endParaRPr>
          </a:p>
        </p:txBody>
      </p:sp>
      <p:sp>
        <p:nvSpPr>
          <p:cNvPr id="1068" name="Rectangle 44"/>
          <p:cNvSpPr>
            <a:spLocks noChangeArrowheads="1"/>
          </p:cNvSpPr>
          <p:nvPr/>
        </p:nvSpPr>
        <p:spPr bwMode="gray">
          <a:xfrm>
            <a:off x="0" y="0"/>
            <a:ext cx="9144000" cy="879475"/>
          </a:xfrm>
          <a:prstGeom prst="rect">
            <a:avLst/>
          </a:prstGeom>
          <a:solidFill>
            <a:schemeClr val="tx2"/>
          </a:solidFill>
          <a:ln w="9525">
            <a:noFill/>
            <a:miter lim="800000"/>
            <a:headEnd/>
            <a:tailEnd/>
          </a:ln>
          <a:effectLst/>
        </p:spPr>
        <p:txBody>
          <a:bodyPr wrap="none" anchor="ctr"/>
          <a:lstStyle/>
          <a:p>
            <a:pPr>
              <a:defRPr/>
            </a:pPr>
            <a:endParaRPr lang="en-US">
              <a:latin typeface="Arial" charset="0"/>
            </a:endParaRPr>
          </a:p>
        </p:txBody>
      </p:sp>
      <p:sp>
        <p:nvSpPr>
          <p:cNvPr id="1069" name="Rectangle 45"/>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a:latin typeface="Arial" charset="0"/>
            </a:endParaRPr>
          </a:p>
        </p:txBody>
      </p:sp>
      <p:sp>
        <p:nvSpPr>
          <p:cNvPr id="3077" name="Rectangle 3"/>
          <p:cNvSpPr>
            <a:spLocks noGrp="1" noChangeArrowheads="1"/>
          </p:cNvSpPr>
          <p:nvPr>
            <p:ph type="body" idx="1"/>
          </p:nvPr>
        </p:nvSpPr>
        <p:spPr bwMode="gray">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pPr>
              <a:defRPr/>
            </a:pPr>
            <a:fld id="{A815E7C1-52A3-45F6-A058-7EB07A174B60}" type="datetime2">
              <a:rPr lang="en-US"/>
              <a:pPr>
                <a:defRPr/>
              </a:pPr>
              <a:t>Tuesday, April 18, 2017</a:t>
            </a:fld>
            <a:endParaRPr lang="en-US"/>
          </a:p>
        </p:txBody>
      </p:sp>
      <p:sp>
        <p:nvSpPr>
          <p:cNvPr id="1029"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accent1"/>
                </a:solidFill>
              </a:defRPr>
            </a:lvl1pPr>
          </a:lstStyle>
          <a:p>
            <a:pPr>
              <a:defRPr/>
            </a:pPr>
            <a:r>
              <a:rPr lang="en-US"/>
              <a:t>Susan Harwood Training Grant 22315-11-60</a:t>
            </a:r>
          </a:p>
          <a:p>
            <a:pPr>
              <a:defRPr/>
            </a:pPr>
            <a:endParaRPr lang="en-US"/>
          </a:p>
        </p:txBody>
      </p:sp>
      <p:sp>
        <p:nvSpPr>
          <p:cNvPr id="1030" name="Rectangle 6"/>
          <p:cNvSpPr>
            <a:spLocks noGrp="1" noChangeArrowheads="1"/>
          </p:cNvSpPr>
          <p:nvPr>
            <p:ph type="sldNum" sz="quarter" idx="4"/>
          </p:nvPr>
        </p:nvSpPr>
        <p:spPr bwMode="gray">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defRPr>
            </a:lvl1pPr>
          </a:lstStyle>
          <a:p>
            <a:pPr>
              <a:defRPr/>
            </a:pPr>
            <a:fld id="{95B8384F-70BC-4834-AAC7-33D92BCB0E7F}" type="slidenum">
              <a:rPr lang="en-US"/>
              <a:pPr>
                <a:defRPr/>
              </a:pPr>
              <a:t>‹#›</a:t>
            </a:fld>
            <a:endParaRPr lang="en-US"/>
          </a:p>
        </p:txBody>
      </p:sp>
      <p:sp>
        <p:nvSpPr>
          <p:cNvPr id="1074" name="Rectangle 50"/>
          <p:cNvSpPr>
            <a:spLocks noGrp="1" noChangeArrowheads="1"/>
          </p:cNvSpPr>
          <p:nvPr>
            <p:ph type="title"/>
          </p:nvPr>
        </p:nvSpPr>
        <p:spPr bwMode="gray">
          <a:xfrm>
            <a:off x="1447800" y="206375"/>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4046" r:id="rId1"/>
    <p:sldLayoutId id="2147484045"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Lst>
  </p:timing>
  <p:hf hdr="0" ftr="0" dt="0"/>
  <p:txStyles>
    <p:titleStyle>
      <a:lvl1pPr algn="ctr" rtl="0" eaLnBrk="0" fontAlgn="base" hangingPunct="0">
        <a:spcBef>
          <a:spcPct val="0"/>
        </a:spcBef>
        <a:spcAft>
          <a:spcPct val="0"/>
        </a:spcAft>
        <a:defRP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3600">
          <a:solidFill>
            <a:srgbClr val="FFFFFF"/>
          </a:solidFill>
          <a:latin typeface="Arial" charset="0"/>
        </a:defRPr>
      </a:lvl2pPr>
      <a:lvl3pPr algn="ctr" rtl="0" eaLnBrk="0" fontAlgn="base" hangingPunct="0">
        <a:spcBef>
          <a:spcPct val="0"/>
        </a:spcBef>
        <a:spcAft>
          <a:spcPct val="0"/>
        </a:spcAft>
        <a:defRPr sz="3600">
          <a:solidFill>
            <a:srgbClr val="FFFFFF"/>
          </a:solidFill>
          <a:latin typeface="Arial" charset="0"/>
        </a:defRPr>
      </a:lvl3pPr>
      <a:lvl4pPr algn="ctr" rtl="0" eaLnBrk="0" fontAlgn="base" hangingPunct="0">
        <a:spcBef>
          <a:spcPct val="0"/>
        </a:spcBef>
        <a:spcAft>
          <a:spcPct val="0"/>
        </a:spcAft>
        <a:defRPr sz="3600">
          <a:solidFill>
            <a:srgbClr val="FFFFFF"/>
          </a:solidFill>
          <a:latin typeface="Arial" charset="0"/>
        </a:defRPr>
      </a:lvl4pPr>
      <a:lvl5pPr algn="ctr" rtl="0" eaLnBrk="0" fontAlgn="base" hangingPunct="0">
        <a:spcBef>
          <a:spcPct val="0"/>
        </a:spcBef>
        <a:spcAft>
          <a:spcPct val="0"/>
        </a:spcAft>
        <a:defRPr sz="3600">
          <a:solidFill>
            <a:srgbClr val="FFFFFF"/>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SzPct val="9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rgbClr val="558ED5"/>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0.png"/><Relationship Id="rId3" Type="http://schemas.openxmlformats.org/officeDocument/2006/relationships/notesSlide" Target="../notesSlides/notesSlide49.xml"/><Relationship Id="rId7" Type="http://schemas.openxmlformats.org/officeDocument/2006/relationships/image" Target="../media/image58.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9.png"/><Relationship Id="rId5" Type="http://schemas.openxmlformats.org/officeDocument/2006/relationships/image" Target="../media/image57.wmf"/><Relationship Id="rId15" Type="http://schemas.openxmlformats.org/officeDocument/2006/relationships/image" Target="../media/image61.png"/><Relationship Id="rId10" Type="http://schemas.openxmlformats.org/officeDocument/2006/relationships/oleObject" Target="../embeddings/oleObject2.bin"/><Relationship Id="rId4" Type="http://schemas.openxmlformats.org/officeDocument/2006/relationships/image" Target="../media/image10.jpeg"/><Relationship Id="rId9" Type="http://schemas.openxmlformats.org/officeDocument/2006/relationships/image" Target="../media/image63.wmf"/><Relationship Id="rId1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69.jpeg"/></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p>
            <a:fld id="{EE257601-2C64-45FD-8736-6410DB82497B}" type="slidenum">
              <a:rPr lang="en-US" smtClean="0">
                <a:latin typeface="Arial" pitchFamily="34" charset="0"/>
              </a:rPr>
              <a:pPr/>
              <a:t>1</a:t>
            </a:fld>
            <a:endParaRPr lang="en-US" smtClean="0">
              <a:latin typeface="Arial" pitchFamily="34" charset="0"/>
            </a:endParaRPr>
          </a:p>
        </p:txBody>
      </p:sp>
      <p:sp>
        <p:nvSpPr>
          <p:cNvPr id="9218" name="Rectangle 3"/>
          <p:cNvSpPr>
            <a:spLocks noGrp="1" noChangeArrowheads="1"/>
          </p:cNvSpPr>
          <p:nvPr>
            <p:ph type="ctrTitle"/>
          </p:nvPr>
        </p:nvSpPr>
        <p:spPr>
          <a:xfrm>
            <a:off x="304800" y="1828800"/>
            <a:ext cx="8458200" cy="1089025"/>
          </a:xfrm>
        </p:spPr>
        <p:txBody>
          <a:bodyPr/>
          <a:lstStyle/>
          <a:p>
            <a:pPr eaLnBrk="1" hangingPunct="1">
              <a:defRPr/>
            </a:pPr>
            <a:r>
              <a:rPr lang="en-US" sz="2000" dirty="0" smtClean="0"/>
              <a:t>Hazard Communication ( HAZCOM) and the Globally Harmonized System of Classification and Labeling of Chemicals (GHS)</a:t>
            </a:r>
          </a:p>
        </p:txBody>
      </p:sp>
      <p:pic>
        <p:nvPicPr>
          <p:cNvPr id="15365" name="Picture 4" descr="GHS08-25HEAL__58649_zoom"/>
          <p:cNvPicPr>
            <a:picLocks noChangeAspect="1" noChangeArrowheads="1"/>
          </p:cNvPicPr>
          <p:nvPr/>
        </p:nvPicPr>
        <p:blipFill>
          <a:blip r:embed="rId3" cstate="print"/>
          <a:srcRect/>
          <a:stretch>
            <a:fillRect/>
          </a:stretch>
        </p:blipFill>
        <p:spPr bwMode="auto">
          <a:xfrm>
            <a:off x="6172200" y="5105400"/>
            <a:ext cx="14097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n-US" sz="3200" smtClean="0">
                <a:solidFill>
                  <a:schemeClr val="tx1"/>
                </a:solidFill>
              </a:rPr>
              <a:t>GHS – Hazard Classification</a:t>
            </a:r>
            <a:endParaRPr lang="en-US" sz="3200" dirty="0" smtClean="0">
              <a:solidFill>
                <a:schemeClr val="tx1"/>
              </a:solidFill>
            </a:endParaRPr>
          </a:p>
        </p:txBody>
      </p:sp>
      <p:sp>
        <p:nvSpPr>
          <p:cNvPr id="38915" name="Rectangle 5"/>
          <p:cNvSpPr>
            <a:spLocks noGrp="1" noChangeArrowheads="1"/>
          </p:cNvSpPr>
          <p:nvPr>
            <p:ph type="body" idx="1"/>
          </p:nvPr>
        </p:nvSpPr>
        <p:spPr/>
        <p:txBody>
          <a:bodyPr/>
          <a:lstStyle/>
          <a:p>
            <a:pPr eaLnBrk="1" hangingPunct="1"/>
            <a:r>
              <a:rPr lang="en-US" smtClean="0"/>
              <a:t>Health, Physical, Environmental</a:t>
            </a:r>
          </a:p>
        </p:txBody>
      </p:sp>
      <p:sp>
        <p:nvSpPr>
          <p:cNvPr id="38916" name="Slide Number Placeholder 5"/>
          <p:cNvSpPr>
            <a:spLocks noGrp="1"/>
          </p:cNvSpPr>
          <p:nvPr>
            <p:ph type="sldNum" sz="quarter" idx="12"/>
          </p:nvPr>
        </p:nvSpPr>
        <p:spPr>
          <a:noFill/>
        </p:spPr>
        <p:txBody>
          <a:bodyPr/>
          <a:lstStyle/>
          <a:p>
            <a:fld id="{67652148-9ECA-4BC9-A26A-ABA28D98F9F8}" type="slidenum">
              <a:rPr lang="en-US" smtClean="0">
                <a:latin typeface="Arial" pitchFamily="34" charset="0"/>
              </a:rPr>
              <a:pPr/>
              <a:t>10</a:t>
            </a:fld>
            <a:endParaRPr lang="en-US" smtClean="0">
              <a:latin typeface="Arial" pitchFamily="34" charset="0"/>
            </a:endParaRPr>
          </a:p>
        </p:txBody>
      </p:sp>
      <p:pic>
        <p:nvPicPr>
          <p:cNvPr id="38917" name="Picture 6" descr="G:\Documents\Microsoft Clip Organizer\ask1.wmf"/>
          <p:cNvPicPr>
            <a:picLocks noChangeAspect="1" noChangeArrowheads="1"/>
          </p:cNvPicPr>
          <p:nvPr/>
        </p:nvPicPr>
        <p:blipFill>
          <a:blip r:embed="rId3" cstate="print"/>
          <a:srcRect/>
          <a:stretch>
            <a:fillRect/>
          </a:stretch>
        </p:blipFill>
        <p:spPr bwMode="auto">
          <a:xfrm>
            <a:off x="6705600" y="2362200"/>
            <a:ext cx="16224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GHS:  Environmental Hazards</a:t>
            </a:r>
            <a:endParaRPr lang="en-US" dirty="0"/>
          </a:p>
        </p:txBody>
      </p:sp>
      <p:sp>
        <p:nvSpPr>
          <p:cNvPr id="3" name="Content Placeholder 2"/>
          <p:cNvSpPr>
            <a:spLocks noGrp="1"/>
          </p:cNvSpPr>
          <p:nvPr>
            <p:ph idx="1"/>
          </p:nvPr>
        </p:nvSpPr>
        <p:spPr>
          <a:xfrm>
            <a:off x="457200" y="1562100"/>
            <a:ext cx="8229600" cy="4343400"/>
          </a:xfrm>
        </p:spPr>
        <p:txBody>
          <a:bodyPr/>
          <a:lstStyle/>
          <a:p>
            <a:pPr marL="514350" indent="-514350" eaLnBrk="1" hangingPunct="1">
              <a:lnSpc>
                <a:spcPct val="80000"/>
              </a:lnSpc>
              <a:defRPr/>
            </a:pPr>
            <a:r>
              <a:rPr lang="en-US" dirty="0" smtClean="0"/>
              <a:t>Hazardous to the Aquatic Environment</a:t>
            </a:r>
          </a:p>
          <a:p>
            <a:pPr marL="0" indent="0" eaLnBrk="1" hangingPunct="1">
              <a:lnSpc>
                <a:spcPct val="80000"/>
              </a:lnSpc>
              <a:buNone/>
              <a:defRPr/>
            </a:pPr>
            <a:endParaRPr lang="en-US" dirty="0" smtClean="0"/>
          </a:p>
          <a:p>
            <a:pPr lvl="1" eaLnBrk="1" hangingPunct="1">
              <a:lnSpc>
                <a:spcPct val="80000"/>
              </a:lnSpc>
              <a:buFont typeface="Wingdings" pitchFamily="2" charset="2"/>
              <a:buChar char="ü"/>
              <a:defRPr/>
            </a:pPr>
            <a:r>
              <a:rPr lang="en-US" u="sng" dirty="0" smtClean="0"/>
              <a:t>Acute</a:t>
            </a:r>
            <a:r>
              <a:rPr lang="en-US" dirty="0" smtClean="0"/>
              <a:t> – injury after short term exposure.</a:t>
            </a:r>
          </a:p>
          <a:p>
            <a:pPr lvl="1" eaLnBrk="1" hangingPunct="1">
              <a:lnSpc>
                <a:spcPct val="80000"/>
              </a:lnSpc>
              <a:buFont typeface="Wingdings" pitchFamily="2" charset="2"/>
              <a:buChar char="ü"/>
              <a:defRPr/>
            </a:pPr>
            <a:endParaRPr lang="en-US" dirty="0" smtClean="0"/>
          </a:p>
          <a:p>
            <a:pPr lvl="1" eaLnBrk="1" hangingPunct="1">
              <a:lnSpc>
                <a:spcPct val="80000"/>
              </a:lnSpc>
              <a:buFont typeface="Wingdings" pitchFamily="2" charset="2"/>
              <a:buChar char="ü"/>
              <a:defRPr/>
            </a:pPr>
            <a:r>
              <a:rPr lang="en-US" u="sng" dirty="0" smtClean="0"/>
              <a:t>Chronic</a:t>
            </a:r>
            <a:r>
              <a:rPr lang="en-US" dirty="0" smtClean="0"/>
              <a:t> – injury during the organism life cycle</a:t>
            </a:r>
          </a:p>
          <a:p>
            <a:pPr lvl="1" eaLnBrk="1" hangingPunct="1">
              <a:lnSpc>
                <a:spcPct val="80000"/>
              </a:lnSpc>
              <a:buFont typeface="Wingdings" pitchFamily="2" charset="2"/>
              <a:buChar char="ü"/>
              <a:defRPr/>
            </a:pPr>
            <a:r>
              <a:rPr lang="en-US" dirty="0" smtClean="0"/>
              <a:t>Includes fish, crustaceans, and algae or other aquatic plants. </a:t>
            </a:r>
          </a:p>
          <a:p>
            <a:pPr>
              <a:defRPr/>
            </a:pPr>
            <a:endParaRPr lang="en-US" dirty="0" smtClean="0"/>
          </a:p>
          <a:p>
            <a:pPr>
              <a:defRPr/>
            </a:pPr>
            <a:endParaRPr lang="en-US" sz="2800" dirty="0" smtClean="0"/>
          </a:p>
          <a:p>
            <a:pPr>
              <a:defRPr/>
            </a:pPr>
            <a:endParaRPr lang="en-US" sz="2800" dirty="0" smtClean="0"/>
          </a:p>
          <a:p>
            <a:pPr marL="0" indent="0">
              <a:buNone/>
              <a:defRPr/>
            </a:pPr>
            <a:endParaRPr lang="en-US" dirty="0"/>
          </a:p>
        </p:txBody>
      </p:sp>
      <p:sp>
        <p:nvSpPr>
          <p:cNvPr id="39940" name="Slide Number Placeholder 3"/>
          <p:cNvSpPr>
            <a:spLocks noGrp="1"/>
          </p:cNvSpPr>
          <p:nvPr>
            <p:ph type="sldNum" sz="quarter" idx="12"/>
          </p:nvPr>
        </p:nvSpPr>
        <p:spPr>
          <a:noFill/>
        </p:spPr>
        <p:txBody>
          <a:bodyPr/>
          <a:lstStyle/>
          <a:p>
            <a:fld id="{0AC04884-3A6F-4EE8-B6D9-038367BDFF14}" type="slidenum">
              <a:rPr lang="en-US" smtClean="0">
                <a:latin typeface="Arial" pitchFamily="34" charset="0"/>
              </a:rPr>
              <a:pPr/>
              <a:t>11</a:t>
            </a:fld>
            <a:endParaRPr lang="en-US" smtClean="0">
              <a:latin typeface="Arial" pitchFamily="34" charset="0"/>
            </a:endParaRPr>
          </a:p>
        </p:txBody>
      </p:sp>
      <p:pic>
        <p:nvPicPr>
          <p:cNvPr id="39941" name="Picture 7" descr="aquatic-pollut-red"/>
          <p:cNvPicPr>
            <a:picLocks noChangeAspect="1" noChangeArrowheads="1"/>
          </p:cNvPicPr>
          <p:nvPr/>
        </p:nvPicPr>
        <p:blipFill>
          <a:blip r:embed="rId3" cstate="print"/>
          <a:srcRect/>
          <a:stretch>
            <a:fillRect/>
          </a:stretch>
        </p:blipFill>
        <p:spPr bwMode="auto">
          <a:xfrm>
            <a:off x="3683000" y="4800600"/>
            <a:ext cx="1778000" cy="160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24384" y="181134"/>
            <a:ext cx="9144000" cy="546100"/>
          </a:xfrm>
        </p:spPr>
        <p:txBody>
          <a:bodyPr/>
          <a:lstStyle/>
          <a:p>
            <a:pPr algn="ctr" eaLnBrk="1" hangingPunct="1">
              <a:defRPr/>
            </a:pPr>
            <a:r>
              <a:rPr lang="en-US" sz="3600" dirty="0" smtClean="0">
                <a:solidFill>
                  <a:schemeClr val="bg1"/>
                </a:solidFill>
              </a:rPr>
              <a:t>GHS – Health Hazards</a:t>
            </a:r>
          </a:p>
        </p:txBody>
      </p:sp>
      <p:sp>
        <p:nvSpPr>
          <p:cNvPr id="40964" name="Rectangle 6"/>
          <p:cNvSpPr>
            <a:spLocks noGrp="1" noChangeArrowheads="1"/>
          </p:cNvSpPr>
          <p:nvPr>
            <p:ph type="sldNum" sz="quarter" idx="12"/>
          </p:nvPr>
        </p:nvSpPr>
        <p:spPr>
          <a:noFill/>
        </p:spPr>
        <p:txBody>
          <a:bodyPr/>
          <a:lstStyle/>
          <a:p>
            <a:fld id="{213ADE24-09AE-48A1-BA76-1A75BFA26FCE}" type="slidenum">
              <a:rPr lang="en-US" smtClean="0">
                <a:latin typeface="Arial" pitchFamily="34" charset="0"/>
              </a:rPr>
              <a:pPr/>
              <a:t>12</a:t>
            </a:fld>
            <a:endParaRPr lang="en-US" smtClean="0">
              <a:latin typeface="Arial" pitchFamily="34" charset="0"/>
            </a:endParaRPr>
          </a:p>
        </p:txBody>
      </p:sp>
      <p:pic>
        <p:nvPicPr>
          <p:cNvPr id="40965" name="Picture 4" descr="GHS08-25HEAL__58649_zoom"/>
          <p:cNvPicPr>
            <a:picLocks noChangeAspect="1" noChangeArrowheads="1"/>
          </p:cNvPicPr>
          <p:nvPr/>
        </p:nvPicPr>
        <p:blipFill>
          <a:blip r:embed="rId3" cstate="print"/>
          <a:srcRect/>
          <a:stretch>
            <a:fillRect/>
          </a:stretch>
        </p:blipFill>
        <p:spPr bwMode="auto">
          <a:xfrm>
            <a:off x="6281738" y="2243217"/>
            <a:ext cx="1409700" cy="1381125"/>
          </a:xfrm>
          <a:prstGeom prst="rect">
            <a:avLst/>
          </a:prstGeom>
          <a:noFill/>
          <a:ln w="9525">
            <a:noFill/>
            <a:miter lim="800000"/>
            <a:headEnd/>
            <a:tailEnd/>
          </a:ln>
        </p:spPr>
      </p:pic>
      <p:pic>
        <p:nvPicPr>
          <p:cNvPr id="40966" name="Picture 11" descr="file_13_133"/>
          <p:cNvPicPr>
            <a:picLocks noChangeAspect="1" noChangeArrowheads="1"/>
          </p:cNvPicPr>
          <p:nvPr/>
        </p:nvPicPr>
        <p:blipFill>
          <a:blip r:embed="rId4" cstate="print"/>
          <a:srcRect/>
          <a:stretch>
            <a:fillRect/>
          </a:stretch>
        </p:blipFill>
        <p:spPr bwMode="auto">
          <a:xfrm>
            <a:off x="4038600" y="2168604"/>
            <a:ext cx="1417638" cy="1455738"/>
          </a:xfrm>
          <a:prstGeom prst="rect">
            <a:avLst/>
          </a:prstGeom>
          <a:noFill/>
          <a:ln w="9525">
            <a:noFill/>
            <a:miter lim="800000"/>
            <a:headEnd/>
            <a:tailEnd/>
          </a:ln>
        </p:spPr>
      </p:pic>
      <p:pic>
        <p:nvPicPr>
          <p:cNvPr id="40967" name="Picture 5" descr="image"/>
          <p:cNvPicPr>
            <a:picLocks noChangeAspect="1" noChangeArrowheads="1"/>
          </p:cNvPicPr>
          <p:nvPr/>
        </p:nvPicPr>
        <p:blipFill>
          <a:blip r:embed="rId5" cstate="print"/>
          <a:srcRect/>
          <a:stretch>
            <a:fillRect/>
          </a:stretch>
        </p:blipFill>
        <p:spPr bwMode="auto">
          <a:xfrm>
            <a:off x="1828800" y="2240042"/>
            <a:ext cx="13843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8D55D86-A9D6-49A6-92E2-A809200E08AB}" type="slidenum">
              <a:rPr lang="en-US" smtClean="0">
                <a:latin typeface="Arial" pitchFamily="34" charset="0"/>
              </a:rPr>
              <a:pPr/>
              <a:t>13</a:t>
            </a:fld>
            <a:endParaRPr lang="en-US" smtClean="0">
              <a:latin typeface="Arial" pitchFamily="34" charset="0"/>
            </a:endParaRPr>
          </a:p>
        </p:txBody>
      </p:sp>
      <p:sp>
        <p:nvSpPr>
          <p:cNvPr id="110594" name="Rectangle 2"/>
          <p:cNvSpPr>
            <a:spLocks noGrp="1" noChangeArrowheads="1"/>
          </p:cNvSpPr>
          <p:nvPr>
            <p:ph type="title"/>
          </p:nvPr>
        </p:nvSpPr>
        <p:spPr>
          <a:xfrm>
            <a:off x="0" y="206374"/>
            <a:ext cx="8839200" cy="555625"/>
          </a:xfrm>
        </p:spPr>
        <p:txBody>
          <a:bodyPr/>
          <a:lstStyle/>
          <a:p>
            <a:pPr eaLnBrk="1" hangingPunct="1">
              <a:defRPr/>
            </a:pPr>
            <a:r>
              <a:rPr lang="en-US" sz="4000" dirty="0" smtClean="0">
                <a:solidFill>
                  <a:schemeClr val="bg1"/>
                </a:solidFill>
                <a:effectLst/>
              </a:rPr>
              <a:t>GHS Health Hazards</a:t>
            </a:r>
          </a:p>
        </p:txBody>
      </p:sp>
      <p:sp>
        <p:nvSpPr>
          <p:cNvPr id="41988" name="Rectangle 3"/>
          <p:cNvSpPr>
            <a:spLocks noGrp="1" noChangeArrowheads="1"/>
          </p:cNvSpPr>
          <p:nvPr>
            <p:ph type="body" idx="1"/>
          </p:nvPr>
        </p:nvSpPr>
        <p:spPr/>
        <p:txBody>
          <a:bodyPr/>
          <a:lstStyle/>
          <a:p>
            <a:pPr marL="514350" indent="-514350" eaLnBrk="1" hangingPunct="1">
              <a:lnSpc>
                <a:spcPct val="90000"/>
              </a:lnSpc>
              <a:buFont typeface="+mj-lt"/>
              <a:buAutoNum type="arabicPeriod"/>
            </a:pPr>
            <a:r>
              <a:rPr lang="en-US" sz="2800" dirty="0" smtClean="0"/>
              <a:t>Acute Toxicity</a:t>
            </a:r>
          </a:p>
          <a:p>
            <a:pPr marL="514350" indent="-514350" eaLnBrk="1" hangingPunct="1">
              <a:lnSpc>
                <a:spcPct val="90000"/>
              </a:lnSpc>
              <a:buFont typeface="+mj-lt"/>
              <a:buAutoNum type="arabicPeriod"/>
            </a:pPr>
            <a:r>
              <a:rPr lang="en-US" sz="2800" dirty="0" smtClean="0"/>
              <a:t>Skin corrosion/Irritation</a:t>
            </a:r>
          </a:p>
          <a:p>
            <a:pPr marL="514350" indent="-514350" eaLnBrk="1" hangingPunct="1">
              <a:lnSpc>
                <a:spcPct val="90000"/>
              </a:lnSpc>
              <a:buFont typeface="+mj-lt"/>
              <a:buAutoNum type="arabicPeriod"/>
            </a:pPr>
            <a:r>
              <a:rPr lang="en-US" sz="2800" dirty="0" smtClean="0"/>
              <a:t>Serious eye damage/eye irritation</a:t>
            </a:r>
          </a:p>
          <a:p>
            <a:pPr marL="514350" indent="-514350" eaLnBrk="1" hangingPunct="1">
              <a:lnSpc>
                <a:spcPct val="90000"/>
              </a:lnSpc>
              <a:buFont typeface="+mj-lt"/>
              <a:buAutoNum type="arabicPeriod"/>
            </a:pPr>
            <a:r>
              <a:rPr lang="en-US" sz="2800" dirty="0" smtClean="0"/>
              <a:t>Respiratory or skin sensitization</a:t>
            </a:r>
          </a:p>
          <a:p>
            <a:pPr marL="514350" indent="-514350" eaLnBrk="1" hangingPunct="1">
              <a:lnSpc>
                <a:spcPct val="90000"/>
              </a:lnSpc>
              <a:buFont typeface="+mj-lt"/>
              <a:buAutoNum type="arabicPeriod"/>
            </a:pPr>
            <a:r>
              <a:rPr lang="en-US" sz="2800" dirty="0" smtClean="0"/>
              <a:t>Germ cell mutagenicity</a:t>
            </a:r>
          </a:p>
          <a:p>
            <a:pPr marL="514350" indent="-514350" eaLnBrk="1" hangingPunct="1">
              <a:lnSpc>
                <a:spcPct val="90000"/>
              </a:lnSpc>
              <a:buFont typeface="+mj-lt"/>
              <a:buAutoNum type="arabicPeriod"/>
            </a:pPr>
            <a:r>
              <a:rPr lang="en-US" sz="2800" dirty="0" smtClean="0"/>
              <a:t>Carcinogenicity</a:t>
            </a:r>
          </a:p>
          <a:p>
            <a:pPr marL="514350" indent="-514350" eaLnBrk="1" hangingPunct="1">
              <a:lnSpc>
                <a:spcPct val="90000"/>
              </a:lnSpc>
              <a:buFont typeface="+mj-lt"/>
              <a:buAutoNum type="arabicPeriod"/>
            </a:pPr>
            <a:r>
              <a:rPr lang="en-US" sz="2800" dirty="0" smtClean="0"/>
              <a:t>Reproductive toxicity</a:t>
            </a:r>
          </a:p>
          <a:p>
            <a:pPr marL="514350" indent="-514350" eaLnBrk="1" hangingPunct="1">
              <a:lnSpc>
                <a:spcPct val="90000"/>
              </a:lnSpc>
              <a:buFont typeface="+mj-lt"/>
              <a:buAutoNum type="arabicPeriod"/>
            </a:pPr>
            <a:r>
              <a:rPr lang="en-US" sz="2800" dirty="0" smtClean="0"/>
              <a:t>Target organ system toxicity</a:t>
            </a:r>
            <a:r>
              <a:rPr lang="en-US" sz="2000" dirty="0" smtClean="0"/>
              <a:t> </a:t>
            </a:r>
            <a:r>
              <a:rPr lang="en-US" sz="2800" dirty="0" smtClean="0"/>
              <a:t>– Single exposure</a:t>
            </a:r>
          </a:p>
          <a:p>
            <a:pPr marL="514350" indent="-514350" eaLnBrk="1" hangingPunct="1">
              <a:lnSpc>
                <a:spcPct val="90000"/>
              </a:lnSpc>
              <a:buFont typeface="+mj-lt"/>
              <a:buAutoNum type="arabicPeriod"/>
            </a:pPr>
            <a:r>
              <a:rPr lang="en-US" sz="2800" dirty="0" smtClean="0"/>
              <a:t>Target organ system toxicity – repeated exposure</a:t>
            </a:r>
          </a:p>
          <a:p>
            <a:pPr marL="514350" indent="-514350" eaLnBrk="1" hangingPunct="1">
              <a:lnSpc>
                <a:spcPct val="90000"/>
              </a:lnSpc>
              <a:buFont typeface="+mj-lt"/>
              <a:buAutoNum type="arabicPeriod"/>
            </a:pPr>
            <a:r>
              <a:rPr lang="en-US" sz="2800" dirty="0" smtClean="0"/>
              <a:t>Aspiration hazard</a:t>
            </a:r>
          </a:p>
          <a:p>
            <a:pPr eaLnBrk="1" hangingPunct="1">
              <a:lnSpc>
                <a:spcPct val="90000"/>
              </a:lnSpc>
            </a:pPr>
            <a:endParaRPr lang="en-US" sz="2800" dirty="0" smtClean="0"/>
          </a:p>
        </p:txBody>
      </p:sp>
      <p:pic>
        <p:nvPicPr>
          <p:cNvPr id="41989" name="Picture 6"/>
          <p:cNvPicPr>
            <a:picLocks noChangeAspect="1" noChangeArrowheads="1"/>
          </p:cNvPicPr>
          <p:nvPr/>
        </p:nvPicPr>
        <p:blipFill>
          <a:blip r:embed="rId3" cstate="print"/>
          <a:srcRect/>
          <a:stretch>
            <a:fillRect/>
          </a:stretch>
        </p:blipFill>
        <p:spPr bwMode="auto">
          <a:xfrm>
            <a:off x="6803231" y="2013140"/>
            <a:ext cx="203596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76A1DC2F-6AB0-458F-A0F7-E8B949E71DD8}" type="slidenum">
              <a:rPr lang="en-US" smtClean="0">
                <a:latin typeface="Arial" pitchFamily="34" charset="0"/>
              </a:rPr>
              <a:pPr/>
              <a:t>14</a:t>
            </a:fld>
            <a:endParaRPr lang="en-US" smtClean="0">
              <a:latin typeface="Arial" pitchFamily="34" charset="0"/>
            </a:endParaRPr>
          </a:p>
        </p:txBody>
      </p:sp>
      <p:sp>
        <p:nvSpPr>
          <p:cNvPr id="34818" name="Rectangle 2"/>
          <p:cNvSpPr>
            <a:spLocks noGrp="1"/>
          </p:cNvSpPr>
          <p:nvPr>
            <p:ph type="title"/>
          </p:nvPr>
        </p:nvSpPr>
        <p:spPr>
          <a:xfrm>
            <a:off x="357188" y="152401"/>
            <a:ext cx="8634412" cy="609600"/>
          </a:xfrm>
        </p:spPr>
        <p:txBody>
          <a:bodyPr/>
          <a:lstStyle/>
          <a:p>
            <a:pPr algn="r" eaLnBrk="1" hangingPunct="1">
              <a:defRPr/>
            </a:pPr>
            <a:r>
              <a:rPr lang="en-US" dirty="0" smtClean="0"/>
              <a:t>Definitions:  Health Hazards</a:t>
            </a:r>
          </a:p>
        </p:txBody>
      </p:sp>
      <p:sp>
        <p:nvSpPr>
          <p:cNvPr id="43012" name="Rectangle 3"/>
          <p:cNvSpPr>
            <a:spLocks noGrp="1"/>
          </p:cNvSpPr>
          <p:nvPr>
            <p:ph type="body" idx="1"/>
          </p:nvPr>
        </p:nvSpPr>
        <p:spPr>
          <a:xfrm>
            <a:off x="609600" y="1676400"/>
            <a:ext cx="8382000" cy="2286000"/>
          </a:xfrm>
          <a:noFill/>
        </p:spPr>
        <p:txBody>
          <a:bodyPr/>
          <a:lstStyle/>
          <a:p>
            <a:pPr marL="514350" indent="-514350" eaLnBrk="1" hangingPunct="1">
              <a:lnSpc>
                <a:spcPct val="90000"/>
              </a:lnSpc>
              <a:buAutoNum type="arabicPeriod"/>
            </a:pPr>
            <a:r>
              <a:rPr lang="en-US" sz="2800" i="1" u="sng" dirty="0" smtClean="0"/>
              <a:t>Acute toxicity </a:t>
            </a:r>
            <a:r>
              <a:rPr lang="en-US" sz="2800" i="1" dirty="0" smtClean="0"/>
              <a:t>“refers to those adverse</a:t>
            </a:r>
          </a:p>
          <a:p>
            <a:pPr marL="0" indent="0" eaLnBrk="1" hangingPunct="1">
              <a:lnSpc>
                <a:spcPct val="90000"/>
              </a:lnSpc>
              <a:buNone/>
            </a:pPr>
            <a:r>
              <a:rPr lang="en-US" sz="2800" i="1" dirty="0" smtClean="0"/>
              <a:t>     </a:t>
            </a:r>
            <a:r>
              <a:rPr lang="en-US" sz="2800" dirty="0" smtClean="0"/>
              <a:t>effects occurring following oral or dermal</a:t>
            </a:r>
          </a:p>
          <a:p>
            <a:pPr marL="0" indent="0" eaLnBrk="1" hangingPunct="1">
              <a:lnSpc>
                <a:spcPct val="90000"/>
              </a:lnSpc>
              <a:buNone/>
            </a:pPr>
            <a:r>
              <a:rPr lang="en-US" sz="2800" dirty="0"/>
              <a:t> </a:t>
            </a:r>
            <a:r>
              <a:rPr lang="en-US" sz="2800" dirty="0" smtClean="0"/>
              <a:t>    administration of a single dose of a substance,</a:t>
            </a:r>
          </a:p>
          <a:p>
            <a:pPr marL="0" indent="0" eaLnBrk="1" hangingPunct="1">
              <a:lnSpc>
                <a:spcPct val="90000"/>
              </a:lnSpc>
              <a:buNone/>
            </a:pPr>
            <a:r>
              <a:rPr lang="en-US" sz="2800" dirty="0"/>
              <a:t> </a:t>
            </a:r>
            <a:r>
              <a:rPr lang="en-US" sz="2800" dirty="0" smtClean="0"/>
              <a:t>    or multiple doses given within 24 hours, or an</a:t>
            </a:r>
          </a:p>
          <a:p>
            <a:pPr marL="0" indent="0" eaLnBrk="1" hangingPunct="1">
              <a:lnSpc>
                <a:spcPct val="90000"/>
              </a:lnSpc>
              <a:buNone/>
            </a:pPr>
            <a:r>
              <a:rPr lang="en-US" sz="2800" dirty="0"/>
              <a:t> </a:t>
            </a:r>
            <a:r>
              <a:rPr lang="en-US" sz="2800" dirty="0" smtClean="0"/>
              <a:t>    inhalation exposure of 4 hours”.</a:t>
            </a:r>
          </a:p>
          <a:p>
            <a:pPr marL="0" indent="0" eaLnBrk="1" hangingPunct="1">
              <a:lnSpc>
                <a:spcPct val="90000"/>
              </a:lnSpc>
              <a:buNone/>
            </a:pPr>
            <a:endParaRPr lang="en-US" sz="2800" dirty="0" smtClean="0"/>
          </a:p>
        </p:txBody>
      </p:sp>
      <p:pic>
        <p:nvPicPr>
          <p:cNvPr id="43013" name="Picture 11" descr="file_13_133"/>
          <p:cNvPicPr>
            <a:picLocks noChangeAspect="1" noChangeArrowheads="1"/>
          </p:cNvPicPr>
          <p:nvPr/>
        </p:nvPicPr>
        <p:blipFill>
          <a:blip r:embed="rId3" cstate="print"/>
          <a:srcRect/>
          <a:stretch>
            <a:fillRect/>
          </a:stretch>
        </p:blipFill>
        <p:spPr bwMode="auto">
          <a:xfrm>
            <a:off x="3965575" y="4114800"/>
            <a:ext cx="1417638" cy="145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12"/>
          </p:nvPr>
        </p:nvSpPr>
        <p:spPr>
          <a:noFill/>
        </p:spPr>
        <p:txBody>
          <a:bodyPr/>
          <a:lstStyle/>
          <a:p>
            <a:fld id="{73D0A96B-554B-413C-9639-17781AA2D8F2}" type="slidenum">
              <a:rPr lang="en-US" smtClean="0">
                <a:latin typeface="Arial" pitchFamily="34" charset="0"/>
              </a:rPr>
              <a:pPr/>
              <a:t>15</a:t>
            </a:fld>
            <a:endParaRPr lang="en-US" smtClean="0">
              <a:latin typeface="Arial" pitchFamily="34" charset="0"/>
            </a:endParaRPr>
          </a:p>
        </p:txBody>
      </p:sp>
      <p:sp>
        <p:nvSpPr>
          <p:cNvPr id="221186" name="Rectangle 2"/>
          <p:cNvSpPr>
            <a:spLocks noGrp="1"/>
          </p:cNvSpPr>
          <p:nvPr>
            <p:ph type="title" idx="4294967295"/>
          </p:nvPr>
        </p:nvSpPr>
        <p:spPr>
          <a:xfrm>
            <a:off x="381000" y="152400"/>
            <a:ext cx="8634412" cy="631443"/>
          </a:xfrm>
        </p:spPr>
        <p:txBody>
          <a:bodyPr/>
          <a:lstStyle/>
          <a:p>
            <a:pPr algn="r" eaLnBrk="1" hangingPunct="1">
              <a:defRPr/>
            </a:pPr>
            <a:r>
              <a:rPr lang="en-US" dirty="0" smtClean="0"/>
              <a:t>Definitions: Health Hazards</a:t>
            </a:r>
          </a:p>
        </p:txBody>
      </p:sp>
      <p:sp>
        <p:nvSpPr>
          <p:cNvPr id="44036" name="Rectangle 3"/>
          <p:cNvSpPr>
            <a:spLocks noGrp="1"/>
          </p:cNvSpPr>
          <p:nvPr>
            <p:ph type="body" idx="4294967295"/>
          </p:nvPr>
        </p:nvSpPr>
        <p:spPr>
          <a:xfrm>
            <a:off x="304800" y="1219200"/>
            <a:ext cx="6172200" cy="4648200"/>
          </a:xfrm>
          <a:noFill/>
        </p:spPr>
        <p:txBody>
          <a:bodyPr/>
          <a:lstStyle/>
          <a:p>
            <a:pPr marL="0" lvl="0" indent="0">
              <a:spcBef>
                <a:spcPts val="0"/>
              </a:spcBef>
              <a:buNone/>
            </a:pPr>
            <a:r>
              <a:rPr lang="en-US" sz="2800" i="1" dirty="0" smtClean="0"/>
              <a:t>2. </a:t>
            </a:r>
            <a:r>
              <a:rPr lang="en-US" sz="2800" i="1" u="sng" dirty="0" smtClean="0"/>
              <a:t>Skin corrosion </a:t>
            </a:r>
            <a:r>
              <a:rPr lang="en-US" sz="2800" i="1" dirty="0" smtClean="0"/>
              <a:t>is defined as “the</a:t>
            </a:r>
          </a:p>
          <a:p>
            <a:pPr marL="0" lvl="0" indent="0">
              <a:spcBef>
                <a:spcPts val="0"/>
              </a:spcBef>
              <a:buNone/>
            </a:pPr>
            <a:r>
              <a:rPr lang="en-US" sz="2800" i="1" dirty="0"/>
              <a:t> </a:t>
            </a:r>
            <a:r>
              <a:rPr lang="en-US" sz="2800" i="1" dirty="0" smtClean="0"/>
              <a:t>   production of </a:t>
            </a:r>
            <a:r>
              <a:rPr lang="en-US" sz="2800" dirty="0" smtClean="0"/>
              <a:t>irreversible damage</a:t>
            </a:r>
          </a:p>
          <a:p>
            <a:pPr marL="0" lvl="0" indent="0">
              <a:spcBef>
                <a:spcPts val="0"/>
              </a:spcBef>
              <a:buNone/>
            </a:pPr>
            <a:r>
              <a:rPr lang="en-US" sz="2800" dirty="0"/>
              <a:t> </a:t>
            </a:r>
            <a:r>
              <a:rPr lang="en-US" sz="2800" dirty="0" smtClean="0"/>
              <a:t>   to the skin; namely, visible necrosis</a:t>
            </a:r>
          </a:p>
          <a:p>
            <a:pPr marL="0" lvl="0" indent="0">
              <a:spcBef>
                <a:spcPts val="0"/>
              </a:spcBef>
              <a:buNone/>
            </a:pPr>
            <a:r>
              <a:rPr lang="en-US" sz="2800" dirty="0"/>
              <a:t> </a:t>
            </a:r>
            <a:r>
              <a:rPr lang="en-US" sz="2800" dirty="0" smtClean="0"/>
              <a:t>   through the epidermis and into the</a:t>
            </a:r>
          </a:p>
          <a:p>
            <a:pPr marL="0" lvl="0" indent="0">
              <a:spcBef>
                <a:spcPts val="0"/>
              </a:spcBef>
              <a:buNone/>
            </a:pPr>
            <a:r>
              <a:rPr lang="en-US" sz="2800" dirty="0"/>
              <a:t> </a:t>
            </a:r>
            <a:r>
              <a:rPr lang="en-US" sz="2800" dirty="0" smtClean="0"/>
              <a:t>   dermis, which was followed by the</a:t>
            </a:r>
          </a:p>
          <a:p>
            <a:pPr marL="0" lvl="0" indent="0">
              <a:spcBef>
                <a:spcPts val="0"/>
              </a:spcBef>
              <a:buNone/>
            </a:pPr>
            <a:r>
              <a:rPr lang="en-US" sz="2800" dirty="0"/>
              <a:t> </a:t>
            </a:r>
            <a:r>
              <a:rPr lang="en-US" sz="2800" dirty="0" smtClean="0"/>
              <a:t>   application of a test substance for</a:t>
            </a:r>
          </a:p>
          <a:p>
            <a:pPr marL="0" lvl="0" indent="0">
              <a:spcBef>
                <a:spcPts val="0"/>
              </a:spcBef>
              <a:buNone/>
            </a:pPr>
            <a:r>
              <a:rPr lang="en-US" sz="2800" dirty="0"/>
              <a:t> </a:t>
            </a:r>
            <a:r>
              <a:rPr lang="en-US" sz="2800" dirty="0" smtClean="0"/>
              <a:t>   up to 4 hours”.</a:t>
            </a:r>
            <a:r>
              <a:rPr lang="en-US" sz="2800" dirty="0" smtClean="0">
                <a:solidFill>
                  <a:prstClr val="black"/>
                </a:solidFill>
              </a:rPr>
              <a:t> </a:t>
            </a:r>
          </a:p>
          <a:p>
            <a:pPr marL="0" indent="0">
              <a:buNone/>
            </a:pPr>
            <a:endParaRPr lang="en-US" sz="2800" dirty="0" smtClean="0"/>
          </a:p>
          <a:p>
            <a:r>
              <a:rPr lang="en-US" sz="2800" dirty="0" smtClean="0"/>
              <a:t>Corrosive reactions are typified by ulcers, bleeding, bloody scabs. </a:t>
            </a:r>
            <a:endParaRPr lang="en-US" sz="1600" dirty="0" smtClean="0"/>
          </a:p>
        </p:txBody>
      </p:sp>
      <p:pic>
        <p:nvPicPr>
          <p:cNvPr id="44037" name="Picture 6" descr="skin-irritations"/>
          <p:cNvPicPr>
            <a:picLocks noChangeAspect="1" noChangeArrowheads="1"/>
          </p:cNvPicPr>
          <p:nvPr/>
        </p:nvPicPr>
        <p:blipFill>
          <a:blip r:embed="rId3" cstate="print"/>
          <a:srcRect/>
          <a:stretch>
            <a:fillRect/>
          </a:stretch>
        </p:blipFill>
        <p:spPr bwMode="auto">
          <a:xfrm>
            <a:off x="6667500" y="4200143"/>
            <a:ext cx="2057400" cy="1885950"/>
          </a:xfrm>
          <a:prstGeom prst="rect">
            <a:avLst/>
          </a:prstGeom>
          <a:noFill/>
          <a:ln w="9525">
            <a:noFill/>
            <a:miter lim="800000"/>
            <a:headEnd/>
            <a:tailEnd/>
          </a:ln>
        </p:spPr>
      </p:pic>
      <p:sp>
        <p:nvSpPr>
          <p:cNvPr id="7" name="TextBox 6"/>
          <p:cNvSpPr txBox="1"/>
          <p:nvPr/>
        </p:nvSpPr>
        <p:spPr>
          <a:xfrm>
            <a:off x="6629400" y="3229272"/>
            <a:ext cx="2133600" cy="923330"/>
          </a:xfrm>
          <a:prstGeom prst="rect">
            <a:avLst/>
          </a:prstGeom>
          <a:solidFill>
            <a:srgbClr val="CCFF66"/>
          </a:solidFill>
        </p:spPr>
        <p:txBody>
          <a:bodyPr wrap="square" rtlCol="0">
            <a:spAutoFit/>
          </a:bodyPr>
          <a:lstStyle/>
          <a:p>
            <a:r>
              <a:rPr lang="en-US" dirty="0" smtClean="0"/>
              <a:t>Visible damage to skin after contact with substance</a:t>
            </a:r>
            <a:endParaRPr lang="en-US" dirty="0"/>
          </a:p>
        </p:txBody>
      </p:sp>
      <p:pic>
        <p:nvPicPr>
          <p:cNvPr id="70658" name="Picture 2" descr="http://t2.gstatic.com/images?q=tbn:ANd9GcTTVosAWI92rE-Evtjcs5SWvLCoicRJTb_Vl6GXxGP70_NLoNM8"/>
          <p:cNvPicPr>
            <a:picLocks noChangeAspect="1" noChangeArrowheads="1"/>
          </p:cNvPicPr>
          <p:nvPr/>
        </p:nvPicPr>
        <p:blipFill>
          <a:blip r:embed="rId4" cstate="print"/>
          <a:srcRect/>
          <a:stretch>
            <a:fillRect/>
          </a:stretch>
        </p:blipFill>
        <p:spPr bwMode="auto">
          <a:xfrm>
            <a:off x="6477000" y="1343025"/>
            <a:ext cx="2466975" cy="1847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ldNum" sz="quarter" idx="12"/>
          </p:nvPr>
        </p:nvSpPr>
        <p:spPr>
          <a:noFill/>
        </p:spPr>
        <p:txBody>
          <a:bodyPr/>
          <a:lstStyle/>
          <a:p>
            <a:fld id="{4A9B9597-BFD5-4DC8-8C6E-C8E67CAD86D2}" type="slidenum">
              <a:rPr lang="en-US" smtClean="0">
                <a:latin typeface="Arial" pitchFamily="34" charset="0"/>
              </a:rPr>
              <a:pPr/>
              <a:t>16</a:t>
            </a:fld>
            <a:endParaRPr lang="en-US" dirty="0" smtClean="0">
              <a:latin typeface="Arial" pitchFamily="34" charset="0"/>
            </a:endParaRPr>
          </a:p>
        </p:txBody>
      </p:sp>
      <p:sp>
        <p:nvSpPr>
          <p:cNvPr id="221186" name="Rectangle 2"/>
          <p:cNvSpPr>
            <a:spLocks noGrp="1"/>
          </p:cNvSpPr>
          <p:nvPr>
            <p:ph type="title" idx="4294967295"/>
          </p:nvPr>
        </p:nvSpPr>
        <p:spPr>
          <a:xfrm>
            <a:off x="381000" y="152401"/>
            <a:ext cx="8634412" cy="654796"/>
          </a:xfrm>
        </p:spPr>
        <p:txBody>
          <a:bodyPr/>
          <a:lstStyle/>
          <a:p>
            <a:pPr algn="r" eaLnBrk="1" hangingPunct="1">
              <a:defRPr/>
            </a:pPr>
            <a:r>
              <a:rPr lang="en-US" dirty="0" smtClean="0"/>
              <a:t>Definitions: Health Hazards</a:t>
            </a:r>
          </a:p>
        </p:txBody>
      </p:sp>
      <p:sp>
        <p:nvSpPr>
          <p:cNvPr id="45060" name="Rectangle 3"/>
          <p:cNvSpPr>
            <a:spLocks noGrp="1"/>
          </p:cNvSpPr>
          <p:nvPr>
            <p:ph type="body" idx="4294967295"/>
          </p:nvPr>
        </p:nvSpPr>
        <p:spPr>
          <a:xfrm>
            <a:off x="289560" y="1405128"/>
            <a:ext cx="6781800" cy="2819400"/>
          </a:xfrm>
          <a:noFill/>
        </p:spPr>
        <p:txBody>
          <a:bodyPr/>
          <a:lstStyle/>
          <a:p>
            <a:pPr marL="0" indent="0">
              <a:spcBef>
                <a:spcPts val="0"/>
              </a:spcBef>
              <a:buNone/>
            </a:pPr>
            <a:r>
              <a:rPr lang="en-US" i="1" dirty="0" smtClean="0"/>
              <a:t>2.a. </a:t>
            </a:r>
            <a:r>
              <a:rPr lang="en-US" i="1" u="sng" dirty="0" smtClean="0"/>
              <a:t>Skin irritation </a:t>
            </a:r>
            <a:r>
              <a:rPr lang="en-US" i="1" dirty="0" smtClean="0"/>
              <a:t>is defined as</a:t>
            </a:r>
          </a:p>
          <a:p>
            <a:pPr marL="0" indent="0">
              <a:spcBef>
                <a:spcPts val="0"/>
              </a:spcBef>
              <a:buNone/>
            </a:pPr>
            <a:r>
              <a:rPr lang="en-US" i="1" dirty="0"/>
              <a:t> </a:t>
            </a:r>
            <a:r>
              <a:rPr lang="en-US" i="1" dirty="0" smtClean="0"/>
              <a:t>     “the production of </a:t>
            </a:r>
            <a:r>
              <a:rPr lang="en-US" dirty="0" smtClean="0"/>
              <a:t>reversible</a:t>
            </a:r>
          </a:p>
          <a:p>
            <a:pPr marL="0" indent="0">
              <a:spcBef>
                <a:spcPts val="0"/>
              </a:spcBef>
              <a:buNone/>
            </a:pPr>
            <a:r>
              <a:rPr lang="en-US" dirty="0"/>
              <a:t> </a:t>
            </a:r>
            <a:r>
              <a:rPr lang="en-US" dirty="0" smtClean="0"/>
              <a:t>     damage to the skin following</a:t>
            </a:r>
          </a:p>
          <a:p>
            <a:pPr marL="0" indent="0">
              <a:spcBef>
                <a:spcPts val="0"/>
              </a:spcBef>
              <a:buNone/>
            </a:pPr>
            <a:r>
              <a:rPr lang="en-US" dirty="0"/>
              <a:t> </a:t>
            </a:r>
            <a:r>
              <a:rPr lang="en-US" dirty="0" smtClean="0"/>
              <a:t>     the application of a test</a:t>
            </a:r>
          </a:p>
          <a:p>
            <a:pPr marL="0" indent="0">
              <a:spcBef>
                <a:spcPts val="0"/>
              </a:spcBef>
              <a:buNone/>
            </a:pPr>
            <a:r>
              <a:rPr lang="en-US" dirty="0"/>
              <a:t> </a:t>
            </a:r>
            <a:r>
              <a:rPr lang="en-US" dirty="0" smtClean="0"/>
              <a:t>     substance for up to 4 hours”.</a:t>
            </a:r>
          </a:p>
          <a:p>
            <a:endParaRPr lang="en-US" dirty="0" smtClean="0"/>
          </a:p>
        </p:txBody>
      </p:sp>
      <p:pic>
        <p:nvPicPr>
          <p:cNvPr id="45061" name="Picture 7"/>
          <p:cNvPicPr>
            <a:picLocks noChangeAspect="1" noChangeArrowheads="1"/>
          </p:cNvPicPr>
          <p:nvPr/>
        </p:nvPicPr>
        <p:blipFill>
          <a:blip r:embed="rId3" cstate="print"/>
          <a:srcRect/>
          <a:stretch>
            <a:fillRect/>
          </a:stretch>
        </p:blipFill>
        <p:spPr bwMode="auto">
          <a:xfrm>
            <a:off x="5935702" y="4038600"/>
            <a:ext cx="3208298" cy="2176463"/>
          </a:xfrm>
          <a:prstGeom prst="rect">
            <a:avLst/>
          </a:prstGeom>
          <a:noFill/>
          <a:ln w="9525">
            <a:noFill/>
            <a:miter lim="800000"/>
            <a:headEnd/>
            <a:tailEnd/>
          </a:ln>
        </p:spPr>
      </p:pic>
      <p:pic>
        <p:nvPicPr>
          <p:cNvPr id="45062" name="Picture 7"/>
          <p:cNvPicPr>
            <a:picLocks noChangeAspect="1" noChangeArrowheads="1"/>
          </p:cNvPicPr>
          <p:nvPr/>
        </p:nvPicPr>
        <p:blipFill>
          <a:blip r:embed="rId4" cstate="print"/>
          <a:srcRect/>
          <a:stretch>
            <a:fillRect/>
          </a:stretch>
        </p:blipFill>
        <p:spPr bwMode="auto">
          <a:xfrm>
            <a:off x="7086600" y="1143000"/>
            <a:ext cx="2057400" cy="2743200"/>
          </a:xfrm>
          <a:prstGeom prst="rect">
            <a:avLst/>
          </a:prstGeom>
          <a:noFill/>
          <a:ln w="9525">
            <a:noFill/>
            <a:miter lim="800000"/>
            <a:headEnd/>
            <a:tailEnd/>
          </a:ln>
        </p:spPr>
      </p:pic>
      <p:sp>
        <p:nvSpPr>
          <p:cNvPr id="7" name="TextBox 6"/>
          <p:cNvSpPr txBox="1"/>
          <p:nvPr/>
        </p:nvSpPr>
        <p:spPr>
          <a:xfrm>
            <a:off x="7239000" y="3200400"/>
            <a:ext cx="1905000" cy="369332"/>
          </a:xfrm>
          <a:prstGeom prst="rect">
            <a:avLst/>
          </a:prstGeom>
          <a:solidFill>
            <a:schemeClr val="bg2"/>
          </a:solidFill>
        </p:spPr>
        <p:txBody>
          <a:bodyPr wrap="square" rtlCol="0">
            <a:spAutoFit/>
          </a:bodyPr>
          <a:lstStyle/>
          <a:p>
            <a:r>
              <a:rPr lang="en-US" dirty="0" smtClean="0"/>
              <a:t>Before contact</a:t>
            </a:r>
            <a:endParaRPr lang="en-US" dirty="0"/>
          </a:p>
        </p:txBody>
      </p:sp>
      <p:sp>
        <p:nvSpPr>
          <p:cNvPr id="8" name="TextBox 7"/>
          <p:cNvSpPr txBox="1"/>
          <p:nvPr/>
        </p:nvSpPr>
        <p:spPr>
          <a:xfrm>
            <a:off x="6705600" y="4191000"/>
            <a:ext cx="1905000" cy="369332"/>
          </a:xfrm>
          <a:prstGeom prst="rect">
            <a:avLst/>
          </a:prstGeom>
          <a:solidFill>
            <a:schemeClr val="bg2"/>
          </a:solidFill>
        </p:spPr>
        <p:txBody>
          <a:bodyPr wrap="square" rtlCol="0">
            <a:spAutoFit/>
          </a:bodyPr>
          <a:lstStyle/>
          <a:p>
            <a:r>
              <a:rPr lang="en-US" dirty="0" smtClean="0"/>
              <a:t>After contact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B291F7F8-9990-4A7B-9EE3-B605C9223E56}" type="slidenum">
              <a:rPr lang="en-US" smtClean="0">
                <a:latin typeface="Arial" pitchFamily="34" charset="0"/>
              </a:rPr>
              <a:pPr/>
              <a:t>17</a:t>
            </a:fld>
            <a:endParaRPr lang="en-US" smtClean="0">
              <a:latin typeface="Arial" pitchFamily="34" charset="0"/>
            </a:endParaRPr>
          </a:p>
        </p:txBody>
      </p:sp>
      <p:sp>
        <p:nvSpPr>
          <p:cNvPr id="34818" name="Rectangle 2"/>
          <p:cNvSpPr>
            <a:spLocks noGrp="1"/>
          </p:cNvSpPr>
          <p:nvPr>
            <p:ph type="title"/>
          </p:nvPr>
        </p:nvSpPr>
        <p:spPr>
          <a:xfrm>
            <a:off x="357188" y="152401"/>
            <a:ext cx="8634412" cy="609600"/>
          </a:xfrm>
        </p:spPr>
        <p:txBody>
          <a:bodyPr/>
          <a:lstStyle/>
          <a:p>
            <a:pPr algn="r" eaLnBrk="1" hangingPunct="1">
              <a:defRPr/>
            </a:pPr>
            <a:r>
              <a:rPr lang="en-US" dirty="0" smtClean="0"/>
              <a:t>Definitions:  Health Hazards</a:t>
            </a:r>
          </a:p>
        </p:txBody>
      </p:sp>
      <p:sp>
        <p:nvSpPr>
          <p:cNvPr id="48132" name="Rectangle 3"/>
          <p:cNvSpPr>
            <a:spLocks noGrp="1"/>
          </p:cNvSpPr>
          <p:nvPr>
            <p:ph type="body" idx="1"/>
          </p:nvPr>
        </p:nvSpPr>
        <p:spPr>
          <a:xfrm>
            <a:off x="152400" y="1371601"/>
            <a:ext cx="8839200" cy="3962400"/>
          </a:xfrm>
          <a:noFill/>
        </p:spPr>
        <p:txBody>
          <a:bodyPr/>
          <a:lstStyle/>
          <a:p>
            <a:pPr marL="0" indent="0">
              <a:spcBef>
                <a:spcPts val="0"/>
              </a:spcBef>
              <a:buNone/>
            </a:pPr>
            <a:r>
              <a:rPr lang="en-US" i="1" dirty="0" smtClean="0"/>
              <a:t>3.  </a:t>
            </a:r>
            <a:r>
              <a:rPr lang="en-US" i="1" u="sng" dirty="0" smtClean="0"/>
              <a:t>Serious eye damage </a:t>
            </a:r>
            <a:r>
              <a:rPr lang="en-US" i="1" dirty="0" smtClean="0"/>
              <a:t>is defined as the</a:t>
            </a:r>
          </a:p>
          <a:p>
            <a:pPr marL="0" indent="0">
              <a:spcBef>
                <a:spcPts val="0"/>
              </a:spcBef>
              <a:buNone/>
            </a:pPr>
            <a:r>
              <a:rPr lang="en-US" i="1" dirty="0"/>
              <a:t> </a:t>
            </a:r>
            <a:r>
              <a:rPr lang="en-US" i="1" dirty="0" smtClean="0"/>
              <a:t>    production of </a:t>
            </a:r>
            <a:r>
              <a:rPr lang="en-US" dirty="0" smtClean="0"/>
              <a:t>tissue damage in the eye, or</a:t>
            </a:r>
          </a:p>
          <a:p>
            <a:pPr marL="0" indent="0">
              <a:spcBef>
                <a:spcPts val="0"/>
              </a:spcBef>
              <a:buNone/>
            </a:pPr>
            <a:r>
              <a:rPr lang="en-US" dirty="0" smtClean="0"/>
              <a:t>     serious physical decay of vision, following</a:t>
            </a:r>
          </a:p>
          <a:p>
            <a:pPr marL="0" indent="0">
              <a:spcBef>
                <a:spcPts val="0"/>
              </a:spcBef>
              <a:buNone/>
            </a:pPr>
            <a:r>
              <a:rPr lang="en-US" dirty="0"/>
              <a:t> </a:t>
            </a:r>
            <a:r>
              <a:rPr lang="en-US" dirty="0" smtClean="0"/>
              <a:t>    application of a test substance to the</a:t>
            </a:r>
          </a:p>
          <a:p>
            <a:pPr marL="0" indent="0">
              <a:spcBef>
                <a:spcPts val="0"/>
              </a:spcBef>
              <a:buNone/>
            </a:pPr>
            <a:r>
              <a:rPr lang="en-US" dirty="0"/>
              <a:t> </a:t>
            </a:r>
            <a:r>
              <a:rPr lang="en-US" dirty="0" smtClean="0"/>
              <a:t>    anterior surface of the eye, which is not</a:t>
            </a:r>
          </a:p>
          <a:p>
            <a:pPr marL="0" indent="0">
              <a:spcBef>
                <a:spcPts val="0"/>
              </a:spcBef>
              <a:buNone/>
            </a:pPr>
            <a:r>
              <a:rPr lang="en-US" dirty="0"/>
              <a:t> </a:t>
            </a:r>
            <a:r>
              <a:rPr lang="en-US" dirty="0" smtClean="0"/>
              <a:t>    fully reversible within 21 days of application”</a:t>
            </a:r>
            <a:r>
              <a:rPr lang="en-US" sz="2400" dirty="0" smtClean="0"/>
              <a:t>.</a:t>
            </a:r>
          </a:p>
          <a:p>
            <a:pPr lvl="1" eaLnBrk="1" hangingPunct="1">
              <a:lnSpc>
                <a:spcPct val="90000"/>
              </a:lnSpc>
            </a:pPr>
            <a:endParaRPr lang="en-US" sz="2400" dirty="0" smtClean="0"/>
          </a:p>
        </p:txBody>
      </p:sp>
      <p:pic>
        <p:nvPicPr>
          <p:cNvPr id="48133" name="Picture 6"/>
          <p:cNvPicPr>
            <a:picLocks noChangeAspect="1" noChangeArrowheads="1"/>
          </p:cNvPicPr>
          <p:nvPr/>
        </p:nvPicPr>
        <p:blipFill>
          <a:blip r:embed="rId3" cstate="print"/>
          <a:srcRect/>
          <a:stretch>
            <a:fillRect/>
          </a:stretch>
        </p:blipFill>
        <p:spPr bwMode="auto">
          <a:xfrm>
            <a:off x="2971800" y="4495800"/>
            <a:ext cx="3133371"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E619F5ED-EF83-4FBC-AE24-28B1F40EB9A0}" type="slidenum">
              <a:rPr lang="en-US" smtClean="0">
                <a:latin typeface="Arial" pitchFamily="34" charset="0"/>
              </a:rPr>
              <a:pPr/>
              <a:t>18</a:t>
            </a:fld>
            <a:endParaRPr lang="en-US" smtClean="0">
              <a:latin typeface="Arial" pitchFamily="34" charset="0"/>
            </a:endParaRPr>
          </a:p>
        </p:txBody>
      </p:sp>
      <p:sp>
        <p:nvSpPr>
          <p:cNvPr id="34818" name="Rectangle 2"/>
          <p:cNvSpPr>
            <a:spLocks noGrp="1"/>
          </p:cNvSpPr>
          <p:nvPr>
            <p:ph type="title"/>
          </p:nvPr>
        </p:nvSpPr>
        <p:spPr>
          <a:xfrm>
            <a:off x="357188" y="152401"/>
            <a:ext cx="8634412" cy="609600"/>
          </a:xfrm>
        </p:spPr>
        <p:txBody>
          <a:bodyPr/>
          <a:lstStyle/>
          <a:p>
            <a:pPr algn="r" eaLnBrk="1" hangingPunct="1">
              <a:defRPr/>
            </a:pPr>
            <a:r>
              <a:rPr lang="en-US" dirty="0" smtClean="0"/>
              <a:t>Definitions:  Health Hazards</a:t>
            </a:r>
          </a:p>
        </p:txBody>
      </p:sp>
      <p:sp>
        <p:nvSpPr>
          <p:cNvPr id="47108" name="Rectangle 3"/>
          <p:cNvSpPr>
            <a:spLocks noGrp="1"/>
          </p:cNvSpPr>
          <p:nvPr>
            <p:ph type="body" idx="1"/>
          </p:nvPr>
        </p:nvSpPr>
        <p:spPr>
          <a:xfrm>
            <a:off x="357188" y="1371601"/>
            <a:ext cx="8634412" cy="2514599"/>
          </a:xfrm>
          <a:noFill/>
        </p:spPr>
        <p:txBody>
          <a:bodyPr/>
          <a:lstStyle/>
          <a:p>
            <a:pPr marL="0" indent="0">
              <a:spcBef>
                <a:spcPts val="0"/>
              </a:spcBef>
              <a:buNone/>
            </a:pPr>
            <a:r>
              <a:rPr lang="en-US" sz="2800" i="1" dirty="0" smtClean="0"/>
              <a:t>3.a. Ey</a:t>
            </a:r>
            <a:r>
              <a:rPr lang="en-US" sz="2800" i="1" u="sng" dirty="0" smtClean="0"/>
              <a:t>e irritation </a:t>
            </a:r>
            <a:r>
              <a:rPr lang="en-US" sz="2800" i="1" dirty="0" smtClean="0"/>
              <a:t>is defined as “the production of</a:t>
            </a:r>
          </a:p>
          <a:p>
            <a:pPr marL="0" indent="0">
              <a:spcBef>
                <a:spcPts val="0"/>
              </a:spcBef>
              <a:buNone/>
            </a:pPr>
            <a:r>
              <a:rPr lang="en-US" sz="2800" i="1" dirty="0"/>
              <a:t> </a:t>
            </a:r>
            <a:r>
              <a:rPr lang="en-US" sz="2800" i="1" dirty="0" smtClean="0"/>
              <a:t>      changes </a:t>
            </a:r>
            <a:r>
              <a:rPr lang="en-US" sz="2800" dirty="0" smtClean="0"/>
              <a:t>in the eye following the application of</a:t>
            </a:r>
          </a:p>
          <a:p>
            <a:pPr marL="0" indent="0">
              <a:spcBef>
                <a:spcPts val="0"/>
              </a:spcBef>
              <a:buNone/>
            </a:pPr>
            <a:r>
              <a:rPr lang="en-US" sz="2800" dirty="0"/>
              <a:t> </a:t>
            </a:r>
            <a:r>
              <a:rPr lang="en-US" sz="2800" dirty="0" smtClean="0"/>
              <a:t>      test substance to the anterior surface of the eye,</a:t>
            </a:r>
          </a:p>
          <a:p>
            <a:pPr marL="0" indent="0">
              <a:spcBef>
                <a:spcPts val="0"/>
              </a:spcBef>
              <a:buNone/>
            </a:pPr>
            <a:r>
              <a:rPr lang="en-US" sz="2800" dirty="0"/>
              <a:t> </a:t>
            </a:r>
            <a:r>
              <a:rPr lang="en-US" sz="2800" dirty="0" smtClean="0"/>
              <a:t>      which are full reversible within 21 days of</a:t>
            </a:r>
          </a:p>
          <a:p>
            <a:pPr marL="0" indent="0">
              <a:spcBef>
                <a:spcPts val="0"/>
              </a:spcBef>
              <a:buNone/>
            </a:pPr>
            <a:r>
              <a:rPr lang="en-US" sz="2800" dirty="0"/>
              <a:t> </a:t>
            </a:r>
            <a:r>
              <a:rPr lang="en-US" sz="2800" dirty="0" smtClean="0"/>
              <a:t>      application”.</a:t>
            </a:r>
          </a:p>
        </p:txBody>
      </p:sp>
      <p:pic>
        <p:nvPicPr>
          <p:cNvPr id="47109" name="Picture 6"/>
          <p:cNvPicPr>
            <a:picLocks noChangeAspect="1" noChangeArrowheads="1"/>
          </p:cNvPicPr>
          <p:nvPr/>
        </p:nvPicPr>
        <p:blipFill>
          <a:blip r:embed="rId3" cstate="print"/>
          <a:srcRect/>
          <a:stretch>
            <a:fillRect/>
          </a:stretch>
        </p:blipFill>
        <p:spPr bwMode="auto">
          <a:xfrm>
            <a:off x="3264694" y="3858768"/>
            <a:ext cx="28194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ldNum" sz="quarter" idx="12"/>
          </p:nvPr>
        </p:nvSpPr>
        <p:spPr>
          <a:noFill/>
        </p:spPr>
        <p:txBody>
          <a:bodyPr/>
          <a:lstStyle/>
          <a:p>
            <a:fld id="{C4B6519D-E566-439C-9CBB-B278BB500F8C}" type="slidenum">
              <a:rPr lang="en-US" smtClean="0">
                <a:latin typeface="Arial" pitchFamily="34" charset="0"/>
              </a:rPr>
              <a:pPr/>
              <a:t>19</a:t>
            </a:fld>
            <a:endParaRPr lang="en-US" smtClean="0">
              <a:latin typeface="Arial" pitchFamily="34" charset="0"/>
            </a:endParaRPr>
          </a:p>
        </p:txBody>
      </p:sp>
      <p:sp>
        <p:nvSpPr>
          <p:cNvPr id="219138" name="Rectangle 2"/>
          <p:cNvSpPr>
            <a:spLocks noGrp="1"/>
          </p:cNvSpPr>
          <p:nvPr>
            <p:ph type="title" idx="4294967295"/>
          </p:nvPr>
        </p:nvSpPr>
        <p:spPr>
          <a:xfrm>
            <a:off x="1004888" y="152400"/>
            <a:ext cx="7986712" cy="609600"/>
          </a:xfrm>
        </p:spPr>
        <p:txBody>
          <a:bodyPr/>
          <a:lstStyle/>
          <a:p>
            <a:pPr algn="r" eaLnBrk="1" hangingPunct="1">
              <a:defRPr/>
            </a:pPr>
            <a:r>
              <a:rPr lang="en-US" dirty="0" smtClean="0"/>
              <a:t>Definitions: Health Hazards</a:t>
            </a:r>
          </a:p>
        </p:txBody>
      </p:sp>
      <p:sp>
        <p:nvSpPr>
          <p:cNvPr id="46084" name="Rectangle 3"/>
          <p:cNvSpPr>
            <a:spLocks noGrp="1"/>
          </p:cNvSpPr>
          <p:nvPr>
            <p:ph type="body" idx="4294967295"/>
          </p:nvPr>
        </p:nvSpPr>
        <p:spPr>
          <a:xfrm>
            <a:off x="457200" y="1295400"/>
            <a:ext cx="8382000" cy="2971800"/>
          </a:xfrm>
          <a:noFill/>
        </p:spPr>
        <p:txBody>
          <a:bodyPr/>
          <a:lstStyle/>
          <a:p>
            <a:pPr marL="0" indent="0">
              <a:spcBef>
                <a:spcPts val="0"/>
              </a:spcBef>
              <a:buNone/>
            </a:pPr>
            <a:r>
              <a:rPr lang="en-US" sz="2800" i="1" dirty="0"/>
              <a:t>4</a:t>
            </a:r>
            <a:r>
              <a:rPr lang="en-US" sz="2800" i="1" dirty="0" smtClean="0"/>
              <a:t>. </a:t>
            </a:r>
            <a:r>
              <a:rPr lang="en-US" sz="2800" i="1" u="sng" dirty="0" smtClean="0"/>
              <a:t>Skin sensitizer </a:t>
            </a:r>
            <a:r>
              <a:rPr lang="en-US" sz="2800" i="1" dirty="0" smtClean="0"/>
              <a:t>“means a chemical that induces</a:t>
            </a:r>
          </a:p>
          <a:p>
            <a:pPr marL="0" indent="0">
              <a:spcBef>
                <a:spcPts val="0"/>
              </a:spcBef>
              <a:buNone/>
            </a:pPr>
            <a:r>
              <a:rPr lang="en-US" sz="2800" i="1" dirty="0"/>
              <a:t> </a:t>
            </a:r>
            <a:r>
              <a:rPr lang="en-US" sz="2800" i="1" dirty="0" smtClean="0"/>
              <a:t>   </a:t>
            </a:r>
            <a:r>
              <a:rPr lang="en-US" sz="2800" dirty="0" smtClean="0"/>
              <a:t>an allergic response following skin contact”.</a:t>
            </a:r>
          </a:p>
          <a:p>
            <a:endParaRPr lang="en-US" sz="2400" dirty="0" smtClean="0"/>
          </a:p>
          <a:p>
            <a:pPr marL="0" indent="0">
              <a:spcBef>
                <a:spcPts val="0"/>
              </a:spcBef>
              <a:buNone/>
            </a:pPr>
            <a:r>
              <a:rPr lang="en-US" sz="2800" i="1" dirty="0" smtClean="0"/>
              <a:t>4.a. </a:t>
            </a:r>
            <a:r>
              <a:rPr lang="en-US" sz="2800" i="1" u="sng" dirty="0" smtClean="0"/>
              <a:t>Respiratory sensitizer </a:t>
            </a:r>
            <a:r>
              <a:rPr lang="en-US" sz="2800" i="1" dirty="0" smtClean="0"/>
              <a:t>“means a </a:t>
            </a:r>
            <a:r>
              <a:rPr lang="en-US" sz="2800" dirty="0" smtClean="0"/>
              <a:t>chemical that</a:t>
            </a:r>
          </a:p>
          <a:p>
            <a:pPr marL="0" indent="0">
              <a:spcBef>
                <a:spcPts val="0"/>
              </a:spcBef>
              <a:buNone/>
            </a:pPr>
            <a:r>
              <a:rPr lang="en-US" sz="2800" dirty="0"/>
              <a:t> </a:t>
            </a:r>
            <a:r>
              <a:rPr lang="en-US" sz="2800" dirty="0" smtClean="0"/>
              <a:t>      will lead to hypersensitivity of the airways</a:t>
            </a:r>
          </a:p>
          <a:p>
            <a:pPr marL="0" indent="0">
              <a:spcBef>
                <a:spcPts val="0"/>
              </a:spcBef>
              <a:buNone/>
            </a:pPr>
            <a:r>
              <a:rPr lang="en-US" sz="2800" dirty="0"/>
              <a:t> </a:t>
            </a:r>
            <a:r>
              <a:rPr lang="en-US" sz="2800" dirty="0" smtClean="0"/>
              <a:t>      following inhalation of the chemical”.</a:t>
            </a:r>
          </a:p>
        </p:txBody>
      </p:sp>
      <p:pic>
        <p:nvPicPr>
          <p:cNvPr id="46085" name="Picture 10" descr="ANd9GcTEckjqGsxDE8kUWuEYG5UYsrdcQydXSH0yvWSSTuSMTWE9p9i2qw"/>
          <p:cNvPicPr>
            <a:picLocks noChangeAspect="1" noChangeArrowheads="1"/>
          </p:cNvPicPr>
          <p:nvPr/>
        </p:nvPicPr>
        <p:blipFill>
          <a:blip r:embed="rId3" cstate="print"/>
          <a:srcRect/>
          <a:stretch>
            <a:fillRect/>
          </a:stretch>
        </p:blipFill>
        <p:spPr bwMode="auto">
          <a:xfrm>
            <a:off x="4998244" y="4114800"/>
            <a:ext cx="30765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12"/>
          </p:nvPr>
        </p:nvSpPr>
        <p:spPr>
          <a:noFill/>
        </p:spPr>
        <p:txBody>
          <a:bodyPr/>
          <a:lstStyle/>
          <a:p>
            <a:fld id="{79D9137C-8F89-4B23-8DC5-14465D076CDD}" type="slidenum">
              <a:rPr lang="en-US" smtClean="0">
                <a:latin typeface="Arial" pitchFamily="34" charset="0"/>
              </a:rPr>
              <a:pPr/>
              <a:t>2</a:t>
            </a:fld>
            <a:endParaRPr lang="en-US" smtClean="0">
              <a:latin typeface="Arial" pitchFamily="34" charset="0"/>
            </a:endParaRPr>
          </a:p>
        </p:txBody>
      </p:sp>
      <p:sp>
        <p:nvSpPr>
          <p:cNvPr id="2" name="Rectangle 2"/>
          <p:cNvSpPr>
            <a:spLocks noGrp="1" noChangeArrowheads="1"/>
          </p:cNvSpPr>
          <p:nvPr>
            <p:ph type="title" idx="4294967295"/>
          </p:nvPr>
        </p:nvSpPr>
        <p:spPr>
          <a:xfrm>
            <a:off x="1447800" y="206374"/>
            <a:ext cx="7391400" cy="555625"/>
          </a:xfrm>
        </p:spPr>
        <p:txBody>
          <a:bodyPr/>
          <a:lstStyle/>
          <a:p>
            <a:pPr algn="r" eaLnBrk="1" hangingPunct="1">
              <a:defRPr/>
            </a:pPr>
            <a:r>
              <a:rPr lang="en-US" dirty="0" smtClean="0"/>
              <a:t>What is GHS?</a:t>
            </a:r>
          </a:p>
        </p:txBody>
      </p:sp>
      <p:sp>
        <p:nvSpPr>
          <p:cNvPr id="19460" name="Rectangle 3"/>
          <p:cNvSpPr>
            <a:spLocks noGrp="1" noChangeArrowheads="1"/>
          </p:cNvSpPr>
          <p:nvPr>
            <p:ph type="body" idx="4294967295"/>
          </p:nvPr>
        </p:nvSpPr>
        <p:spPr>
          <a:xfrm>
            <a:off x="1828800" y="1371600"/>
            <a:ext cx="6858000" cy="5026025"/>
          </a:xfrm>
        </p:spPr>
        <p:txBody>
          <a:bodyPr/>
          <a:lstStyle/>
          <a:p>
            <a:pPr lvl="1" eaLnBrk="1" hangingPunct="1">
              <a:buFont typeface="Wingdings 2" pitchFamily="18" charset="2"/>
              <a:buNone/>
            </a:pPr>
            <a:r>
              <a:rPr lang="en-US" sz="3200" dirty="0" smtClean="0"/>
              <a:t>acronym for:</a:t>
            </a:r>
          </a:p>
          <a:p>
            <a:pPr lvl="1" eaLnBrk="1" hangingPunct="1">
              <a:buFont typeface="Wingdings 2" pitchFamily="18" charset="2"/>
              <a:buNone/>
            </a:pPr>
            <a:endParaRPr lang="en-US" sz="3200" dirty="0" smtClean="0"/>
          </a:p>
          <a:p>
            <a:pPr lvl="1" eaLnBrk="1" hangingPunct="1">
              <a:buFont typeface="Wingdings 2" pitchFamily="18" charset="2"/>
              <a:buNone/>
            </a:pPr>
            <a:r>
              <a:rPr lang="en-US" sz="3200" dirty="0" smtClean="0"/>
              <a:t>Globally  </a:t>
            </a:r>
          </a:p>
          <a:p>
            <a:pPr lvl="1" eaLnBrk="1" hangingPunct="1">
              <a:buFont typeface="Wingdings 2" pitchFamily="18" charset="2"/>
              <a:buNone/>
            </a:pPr>
            <a:r>
              <a:rPr lang="en-US" sz="3200" dirty="0" smtClean="0"/>
              <a:t>Harmonized </a:t>
            </a:r>
          </a:p>
          <a:p>
            <a:pPr lvl="1" eaLnBrk="1" hangingPunct="1">
              <a:buFont typeface="Wingdings 2" pitchFamily="18" charset="2"/>
              <a:buNone/>
            </a:pPr>
            <a:r>
              <a:rPr lang="en-US" sz="3200" dirty="0" smtClean="0"/>
              <a:t>System of Classification and Labeling of Chemicals</a:t>
            </a:r>
            <a:endParaRPr lang="en-US" sz="3000" dirty="0" smtClean="0"/>
          </a:p>
          <a:p>
            <a:pPr eaLnBrk="1" hangingPunct="1">
              <a:buFont typeface="Wingdings" pitchFamily="2" charset="2"/>
              <a:buNone/>
            </a:pPr>
            <a:endParaRPr lang="en-US" dirty="0" smtClean="0"/>
          </a:p>
        </p:txBody>
      </p:sp>
      <p:sp>
        <p:nvSpPr>
          <p:cNvPr id="6" name="TextBox 5"/>
          <p:cNvSpPr txBox="1"/>
          <p:nvPr/>
        </p:nvSpPr>
        <p:spPr>
          <a:xfrm>
            <a:off x="1143000" y="2362200"/>
            <a:ext cx="920060" cy="2362200"/>
          </a:xfrm>
          <a:prstGeom prst="rect">
            <a:avLst/>
          </a:prstGeom>
          <a:noFill/>
          <a:ln>
            <a:solidFill>
              <a:srgbClr val="7028C0"/>
            </a:solidFill>
          </a:ln>
        </p:spPr>
        <p:txBody>
          <a:bodyPr vert="wordArtVert">
            <a:spAutoFit/>
          </a:bodyPr>
          <a:lstStyle/>
          <a:p>
            <a:pPr>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GHS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EAA3BFF4-1494-4822-A9EC-1F6414F42532}" type="slidenum">
              <a:rPr lang="en-US" smtClean="0">
                <a:latin typeface="Arial" pitchFamily="34" charset="0"/>
              </a:rPr>
              <a:pPr/>
              <a:t>20</a:t>
            </a:fld>
            <a:endParaRPr lang="en-US" smtClean="0">
              <a:latin typeface="Arial" pitchFamily="34" charset="0"/>
            </a:endParaRPr>
          </a:p>
        </p:txBody>
      </p:sp>
      <p:sp>
        <p:nvSpPr>
          <p:cNvPr id="35842" name="Rectangle 2"/>
          <p:cNvSpPr>
            <a:spLocks noGrp="1"/>
          </p:cNvSpPr>
          <p:nvPr>
            <p:ph type="title"/>
          </p:nvPr>
        </p:nvSpPr>
        <p:spPr>
          <a:xfrm>
            <a:off x="1004888" y="152400"/>
            <a:ext cx="7986712" cy="609600"/>
          </a:xfrm>
        </p:spPr>
        <p:txBody>
          <a:bodyPr/>
          <a:lstStyle/>
          <a:p>
            <a:pPr algn="r" eaLnBrk="1" hangingPunct="1">
              <a:defRPr/>
            </a:pPr>
            <a:r>
              <a:rPr lang="en-US" dirty="0" smtClean="0"/>
              <a:t>Definitions:  Health Hazards</a:t>
            </a:r>
          </a:p>
        </p:txBody>
      </p:sp>
      <p:sp>
        <p:nvSpPr>
          <p:cNvPr id="49156" name="Rectangle 3"/>
          <p:cNvSpPr>
            <a:spLocks noGrp="1"/>
          </p:cNvSpPr>
          <p:nvPr>
            <p:ph type="body" idx="1"/>
          </p:nvPr>
        </p:nvSpPr>
        <p:spPr>
          <a:xfrm>
            <a:off x="457200" y="1219200"/>
            <a:ext cx="5556250" cy="5029200"/>
          </a:xfrm>
          <a:noFill/>
        </p:spPr>
        <p:txBody>
          <a:bodyPr/>
          <a:lstStyle/>
          <a:p>
            <a:pPr marL="0" indent="0" eaLnBrk="1" hangingPunct="1">
              <a:lnSpc>
                <a:spcPct val="80000"/>
              </a:lnSpc>
              <a:buNone/>
            </a:pPr>
            <a:r>
              <a:rPr lang="es-PR" sz="2800" dirty="0" smtClean="0"/>
              <a:t>5. </a:t>
            </a:r>
            <a:r>
              <a:rPr lang="es-PR" sz="2800" u="sng" dirty="0" err="1" smtClean="0"/>
              <a:t>Germ</a:t>
            </a:r>
            <a:r>
              <a:rPr lang="es-PR" sz="2800" u="sng" dirty="0" smtClean="0"/>
              <a:t> </a:t>
            </a:r>
            <a:r>
              <a:rPr lang="es-PR" sz="2800" u="sng" dirty="0" err="1" smtClean="0"/>
              <a:t>Cell</a:t>
            </a:r>
            <a:r>
              <a:rPr lang="es-PR" sz="2800" u="sng" dirty="0" smtClean="0"/>
              <a:t> </a:t>
            </a:r>
            <a:r>
              <a:rPr lang="es-PR" sz="2800" u="sng" dirty="0" err="1" smtClean="0"/>
              <a:t>Mutagenicity</a:t>
            </a:r>
            <a:endParaRPr lang="es-PR" sz="2800" u="sng" dirty="0" smtClean="0"/>
          </a:p>
          <a:p>
            <a:pPr marL="0" indent="0" eaLnBrk="1" hangingPunct="1">
              <a:lnSpc>
                <a:spcPct val="80000"/>
              </a:lnSpc>
              <a:buNone/>
            </a:pPr>
            <a:endParaRPr lang="es-PR" sz="2800" u="sng" dirty="0" smtClean="0"/>
          </a:p>
          <a:p>
            <a:r>
              <a:rPr lang="en-US" sz="2400" dirty="0" smtClean="0"/>
              <a:t>A </a:t>
            </a:r>
            <a:r>
              <a:rPr lang="en-US" sz="2400" i="1" dirty="0" smtClean="0"/>
              <a:t>mutation “is defined as a </a:t>
            </a:r>
            <a:r>
              <a:rPr lang="en-US" sz="2400" dirty="0" smtClean="0"/>
              <a:t>permanent change in the  amount or structure of the genetic material in a cell”.</a:t>
            </a:r>
          </a:p>
          <a:p>
            <a:endParaRPr lang="en-US" sz="1050" dirty="0" smtClean="0"/>
          </a:p>
          <a:p>
            <a:r>
              <a:rPr lang="en-US" sz="2400" dirty="0" smtClean="0"/>
              <a:t>The term </a:t>
            </a:r>
            <a:r>
              <a:rPr lang="en-US" sz="2400" i="1" dirty="0" smtClean="0"/>
              <a:t>mutagenic and mutagen “will be used for </a:t>
            </a:r>
            <a:r>
              <a:rPr lang="en-US" sz="2400" dirty="0" smtClean="0"/>
              <a:t>agents giving rise to an increased occurrence of mutations in populations of cells and/or organisms”.</a:t>
            </a:r>
          </a:p>
        </p:txBody>
      </p:sp>
      <p:pic>
        <p:nvPicPr>
          <p:cNvPr id="49157" name="Picture 6"/>
          <p:cNvPicPr>
            <a:picLocks noChangeAspect="1" noChangeArrowheads="1"/>
          </p:cNvPicPr>
          <p:nvPr/>
        </p:nvPicPr>
        <p:blipFill>
          <a:blip r:embed="rId3" cstate="print"/>
          <a:srcRect/>
          <a:stretch>
            <a:fillRect/>
          </a:stretch>
        </p:blipFill>
        <p:spPr bwMode="auto">
          <a:xfrm>
            <a:off x="6324600" y="3429000"/>
            <a:ext cx="1905000" cy="2944813"/>
          </a:xfrm>
          <a:prstGeom prst="rect">
            <a:avLst/>
          </a:prstGeom>
          <a:noFill/>
          <a:ln w="9525">
            <a:noFill/>
            <a:miter lim="800000"/>
            <a:headEnd/>
            <a:tailEnd/>
          </a:ln>
        </p:spPr>
      </p:pic>
      <p:pic>
        <p:nvPicPr>
          <p:cNvPr id="49158" name="Picture 10" descr="http://www.vanillajoy.com/wp-content/uploads/2007/11/baby-feet.jpg"/>
          <p:cNvPicPr>
            <a:picLocks noChangeAspect="1" noChangeArrowheads="1"/>
          </p:cNvPicPr>
          <p:nvPr/>
        </p:nvPicPr>
        <p:blipFill>
          <a:blip r:embed="rId4" cstate="print"/>
          <a:srcRect/>
          <a:stretch>
            <a:fillRect/>
          </a:stretch>
        </p:blipFill>
        <p:spPr bwMode="auto">
          <a:xfrm>
            <a:off x="5867400" y="1295400"/>
            <a:ext cx="2743200"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082DB4B-5EF0-4340-A7DC-45E37A88D906}" type="slidenum">
              <a:rPr lang="en-US" smtClean="0">
                <a:latin typeface="Arial" pitchFamily="34" charset="0"/>
              </a:rPr>
              <a:pPr/>
              <a:t>21</a:t>
            </a:fld>
            <a:endParaRPr lang="en-US" smtClean="0">
              <a:latin typeface="Arial" pitchFamily="34" charset="0"/>
            </a:endParaRPr>
          </a:p>
        </p:txBody>
      </p:sp>
      <p:sp>
        <p:nvSpPr>
          <p:cNvPr id="35842" name="Rectangle 2"/>
          <p:cNvSpPr>
            <a:spLocks noGrp="1"/>
          </p:cNvSpPr>
          <p:nvPr>
            <p:ph type="title"/>
          </p:nvPr>
        </p:nvSpPr>
        <p:spPr>
          <a:xfrm>
            <a:off x="1004888" y="152400"/>
            <a:ext cx="7986712" cy="625475"/>
          </a:xfrm>
        </p:spPr>
        <p:txBody>
          <a:bodyPr/>
          <a:lstStyle/>
          <a:p>
            <a:pPr algn="r" eaLnBrk="1" hangingPunct="1">
              <a:defRPr/>
            </a:pPr>
            <a:r>
              <a:rPr lang="en-US" dirty="0" smtClean="0"/>
              <a:t>Definitions:  Health Hazards</a:t>
            </a:r>
          </a:p>
        </p:txBody>
      </p:sp>
      <p:sp>
        <p:nvSpPr>
          <p:cNvPr id="88068" name="Rectangle 3"/>
          <p:cNvSpPr>
            <a:spLocks noGrp="1"/>
          </p:cNvSpPr>
          <p:nvPr>
            <p:ph type="body" idx="1"/>
          </p:nvPr>
        </p:nvSpPr>
        <p:spPr>
          <a:xfrm>
            <a:off x="457200" y="1438274"/>
            <a:ext cx="5915025" cy="4743451"/>
          </a:xfrm>
        </p:spPr>
        <p:txBody>
          <a:bodyPr/>
          <a:lstStyle/>
          <a:p>
            <a:pPr marL="0" indent="0">
              <a:spcBef>
                <a:spcPts val="0"/>
              </a:spcBef>
              <a:buNone/>
              <a:defRPr/>
            </a:pPr>
            <a:r>
              <a:rPr lang="en-US" sz="2800" i="1" dirty="0" smtClean="0"/>
              <a:t>6. </a:t>
            </a:r>
            <a:r>
              <a:rPr lang="en-US" sz="2800" i="1" u="sng" dirty="0" smtClean="0"/>
              <a:t>Carcinogen</a:t>
            </a:r>
            <a:r>
              <a:rPr lang="en-US" sz="2800" i="1" dirty="0" smtClean="0"/>
              <a:t> “means a substance</a:t>
            </a:r>
          </a:p>
          <a:p>
            <a:pPr marL="0" indent="0">
              <a:spcBef>
                <a:spcPts val="0"/>
              </a:spcBef>
              <a:buNone/>
              <a:defRPr/>
            </a:pPr>
            <a:r>
              <a:rPr lang="en-US" sz="2800" i="1" dirty="0"/>
              <a:t> </a:t>
            </a:r>
            <a:r>
              <a:rPr lang="en-US" sz="2800" i="1" dirty="0" smtClean="0"/>
              <a:t>   or a mixture </a:t>
            </a:r>
            <a:r>
              <a:rPr lang="en-US" sz="2800" dirty="0" smtClean="0"/>
              <a:t>of substances which</a:t>
            </a:r>
          </a:p>
          <a:p>
            <a:pPr marL="0" indent="0">
              <a:spcBef>
                <a:spcPts val="0"/>
              </a:spcBef>
              <a:buNone/>
              <a:defRPr/>
            </a:pPr>
            <a:r>
              <a:rPr lang="en-US" sz="2800" dirty="0"/>
              <a:t> </a:t>
            </a:r>
            <a:r>
              <a:rPr lang="en-US" sz="2800" dirty="0" smtClean="0"/>
              <a:t>   induce cancer or  increase its</a:t>
            </a:r>
          </a:p>
          <a:p>
            <a:pPr marL="0" indent="0">
              <a:spcBef>
                <a:spcPts val="0"/>
              </a:spcBef>
              <a:buNone/>
              <a:defRPr/>
            </a:pPr>
            <a:r>
              <a:rPr lang="en-US" sz="2800" dirty="0"/>
              <a:t> </a:t>
            </a:r>
            <a:r>
              <a:rPr lang="en-US" sz="2800" dirty="0" smtClean="0"/>
              <a:t>   incidence.” </a:t>
            </a:r>
          </a:p>
          <a:p>
            <a:pPr>
              <a:defRPr/>
            </a:pPr>
            <a:endParaRPr lang="en-US" sz="2800" dirty="0" smtClean="0"/>
          </a:p>
          <a:p>
            <a:pPr lvl="1">
              <a:defRPr/>
            </a:pPr>
            <a:r>
              <a:rPr lang="en-US" sz="2200" dirty="0" smtClean="0">
                <a:ea typeface="+mn-ea"/>
                <a:cs typeface="+mn-cs"/>
              </a:rPr>
              <a:t>Substances and mixtures which have induced benign and malignant tumors in well-performed experimental studies on animals are considered also to be presumed or suspected human carcinogens.</a:t>
            </a:r>
          </a:p>
        </p:txBody>
      </p:sp>
      <p:grpSp>
        <p:nvGrpSpPr>
          <p:cNvPr id="11" name="Group 10"/>
          <p:cNvGrpSpPr/>
          <p:nvPr/>
        </p:nvGrpSpPr>
        <p:grpSpPr>
          <a:xfrm>
            <a:off x="6372225" y="1371600"/>
            <a:ext cx="2771775" cy="1893333"/>
            <a:chOff x="6372225" y="1371600"/>
            <a:chExt cx="2771775" cy="1893333"/>
          </a:xfrm>
        </p:grpSpPr>
        <p:pic>
          <p:nvPicPr>
            <p:cNvPr id="50181" name="Picture 6" descr="ANd9GcQuOMfPU9ygSGE06C-xjv2x5B6PZWkG6eKps3cUNK5Kpeej2qhxbA"/>
            <p:cNvPicPr>
              <a:picLocks noChangeAspect="1" noChangeArrowheads="1"/>
            </p:cNvPicPr>
            <p:nvPr/>
          </p:nvPicPr>
          <p:blipFill>
            <a:blip r:embed="rId3" cstate="print"/>
            <a:srcRect/>
            <a:stretch>
              <a:fillRect/>
            </a:stretch>
          </p:blipFill>
          <p:spPr bwMode="auto">
            <a:xfrm>
              <a:off x="6372225" y="1371600"/>
              <a:ext cx="2771775" cy="1844675"/>
            </a:xfrm>
            <a:prstGeom prst="rect">
              <a:avLst/>
            </a:prstGeom>
            <a:noFill/>
            <a:ln w="9525">
              <a:noFill/>
              <a:miter lim="800000"/>
              <a:headEnd/>
              <a:tailEnd/>
            </a:ln>
          </p:spPr>
        </p:pic>
        <p:sp>
          <p:nvSpPr>
            <p:cNvPr id="50182" name="Text Box 7"/>
            <p:cNvSpPr txBox="1">
              <a:spLocks noChangeArrowheads="1"/>
            </p:cNvSpPr>
            <p:nvPr/>
          </p:nvSpPr>
          <p:spPr bwMode="auto">
            <a:xfrm>
              <a:off x="6629400" y="2895601"/>
              <a:ext cx="2209800" cy="369332"/>
            </a:xfrm>
            <a:prstGeom prst="rect">
              <a:avLst/>
            </a:prstGeom>
            <a:solidFill>
              <a:schemeClr val="accent1"/>
            </a:solidFill>
            <a:ln w="9525">
              <a:noFill/>
              <a:miter lim="800000"/>
              <a:headEnd/>
              <a:tailEnd/>
            </a:ln>
          </p:spPr>
          <p:txBody>
            <a:bodyPr wrap="square">
              <a:spAutoFit/>
            </a:bodyPr>
            <a:lstStyle/>
            <a:p>
              <a:pPr algn="ctr">
                <a:spcBef>
                  <a:spcPct val="50000"/>
                </a:spcBef>
              </a:pPr>
              <a:r>
                <a:rPr lang="en-US" dirty="0"/>
                <a:t>Skin cancer</a:t>
              </a:r>
            </a:p>
          </p:txBody>
        </p:sp>
      </p:grpSp>
      <p:grpSp>
        <p:nvGrpSpPr>
          <p:cNvPr id="10" name="Group 9"/>
          <p:cNvGrpSpPr/>
          <p:nvPr/>
        </p:nvGrpSpPr>
        <p:grpSpPr>
          <a:xfrm>
            <a:off x="6629400" y="3810000"/>
            <a:ext cx="2209800" cy="2274332"/>
            <a:chOff x="6629400" y="3810000"/>
            <a:chExt cx="2209800" cy="2274332"/>
          </a:xfrm>
        </p:grpSpPr>
        <p:pic>
          <p:nvPicPr>
            <p:cNvPr id="58370" name="Picture 2" descr="http://t3.gstatic.com/images?q=tbn:ANd9GcTsNOxO0dpSx4zAvKnAjkz9rydAAF4ZdBh6YTnwifxxXutpxjtIcg"/>
            <p:cNvPicPr>
              <a:picLocks noChangeAspect="1" noChangeArrowheads="1"/>
            </p:cNvPicPr>
            <p:nvPr/>
          </p:nvPicPr>
          <p:blipFill>
            <a:blip r:embed="rId4" cstate="print"/>
            <a:srcRect/>
            <a:stretch>
              <a:fillRect/>
            </a:stretch>
          </p:blipFill>
          <p:spPr bwMode="auto">
            <a:xfrm>
              <a:off x="6629400" y="3810000"/>
              <a:ext cx="2124075" cy="2152650"/>
            </a:xfrm>
            <a:prstGeom prst="rect">
              <a:avLst/>
            </a:prstGeom>
            <a:noFill/>
          </p:spPr>
        </p:pic>
        <p:sp>
          <p:nvSpPr>
            <p:cNvPr id="9" name="Text Box 7"/>
            <p:cNvSpPr txBox="1">
              <a:spLocks noChangeArrowheads="1"/>
            </p:cNvSpPr>
            <p:nvPr/>
          </p:nvSpPr>
          <p:spPr bwMode="auto">
            <a:xfrm>
              <a:off x="6629400" y="5715000"/>
              <a:ext cx="2209800" cy="369332"/>
            </a:xfrm>
            <a:prstGeom prst="rect">
              <a:avLst/>
            </a:prstGeom>
            <a:solidFill>
              <a:schemeClr val="accent1"/>
            </a:solidFill>
            <a:ln w="9525">
              <a:noFill/>
              <a:miter lim="800000"/>
              <a:headEnd/>
              <a:tailEnd/>
            </a:ln>
          </p:spPr>
          <p:txBody>
            <a:bodyPr wrap="square">
              <a:spAutoFit/>
            </a:bodyPr>
            <a:lstStyle/>
            <a:p>
              <a:pPr algn="ctr">
                <a:spcBef>
                  <a:spcPct val="50000"/>
                </a:spcBef>
              </a:pPr>
              <a:r>
                <a:rPr lang="en-US" dirty="0" smtClean="0"/>
                <a:t>Lung cancer</a:t>
              </a:r>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p:cNvSpPr>
          <p:nvPr>
            <p:ph type="sldNum" sz="quarter" idx="12"/>
          </p:nvPr>
        </p:nvSpPr>
        <p:spPr>
          <a:noFill/>
        </p:spPr>
        <p:txBody>
          <a:bodyPr/>
          <a:lstStyle/>
          <a:p>
            <a:fld id="{1348C7D9-5AD2-4E9A-A53B-426813912E0B}" type="slidenum">
              <a:rPr lang="en-US" smtClean="0">
                <a:latin typeface="Arial" pitchFamily="34" charset="0"/>
              </a:rPr>
              <a:pPr/>
              <a:t>22</a:t>
            </a:fld>
            <a:endParaRPr lang="en-US" dirty="0" smtClean="0">
              <a:latin typeface="Arial" pitchFamily="34" charset="0"/>
            </a:endParaRPr>
          </a:p>
        </p:txBody>
      </p:sp>
      <p:sp>
        <p:nvSpPr>
          <p:cNvPr id="1027" name="Rectangle 2"/>
          <p:cNvSpPr>
            <a:spLocks noGrp="1"/>
          </p:cNvSpPr>
          <p:nvPr>
            <p:ph type="title"/>
          </p:nvPr>
        </p:nvSpPr>
        <p:spPr>
          <a:xfrm>
            <a:off x="457200" y="228601"/>
            <a:ext cx="8515350" cy="514350"/>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0" y="1295400"/>
            <a:ext cx="6324600" cy="5562600"/>
          </a:xfrm>
        </p:spPr>
        <p:txBody>
          <a:bodyPr/>
          <a:lstStyle/>
          <a:p>
            <a:pPr marL="0" indent="0">
              <a:spcBef>
                <a:spcPts val="0"/>
              </a:spcBef>
              <a:buNone/>
              <a:defRPr/>
            </a:pPr>
            <a:r>
              <a:rPr lang="en-US" sz="2800" i="1" dirty="0" smtClean="0"/>
              <a:t>7. </a:t>
            </a:r>
            <a:r>
              <a:rPr lang="en-US" sz="2800" i="1" u="sng" dirty="0" smtClean="0"/>
              <a:t>Reproductive toxicity </a:t>
            </a:r>
            <a:r>
              <a:rPr lang="en-US" sz="2800" i="1" dirty="0" smtClean="0"/>
              <a:t>“includes</a:t>
            </a:r>
          </a:p>
          <a:p>
            <a:pPr marL="0" indent="0">
              <a:spcBef>
                <a:spcPts val="0"/>
              </a:spcBef>
              <a:buNone/>
              <a:defRPr/>
            </a:pPr>
            <a:r>
              <a:rPr lang="en-US" sz="2800" i="1" dirty="0"/>
              <a:t> </a:t>
            </a:r>
            <a:r>
              <a:rPr lang="en-US" sz="2800" i="1" dirty="0" smtClean="0"/>
              <a:t>   adverse effects on sexual function</a:t>
            </a:r>
          </a:p>
          <a:p>
            <a:pPr marL="0" indent="0">
              <a:spcBef>
                <a:spcPts val="0"/>
              </a:spcBef>
              <a:buNone/>
              <a:defRPr/>
            </a:pPr>
            <a:r>
              <a:rPr lang="en-US" sz="2800" i="1" dirty="0"/>
              <a:t> </a:t>
            </a:r>
            <a:r>
              <a:rPr lang="en-US" sz="2800" i="1" dirty="0" smtClean="0"/>
              <a:t>   and fertility in adult males and</a:t>
            </a:r>
          </a:p>
          <a:p>
            <a:pPr marL="0" indent="0">
              <a:spcBef>
                <a:spcPts val="0"/>
              </a:spcBef>
              <a:buNone/>
              <a:defRPr/>
            </a:pPr>
            <a:r>
              <a:rPr lang="en-US" sz="2800" i="1" dirty="0"/>
              <a:t> </a:t>
            </a:r>
            <a:r>
              <a:rPr lang="en-US" sz="2800" i="1" dirty="0" smtClean="0"/>
              <a:t>   females, as well </a:t>
            </a:r>
            <a:r>
              <a:rPr lang="en-US" sz="2800" dirty="0" smtClean="0"/>
              <a:t>as </a:t>
            </a:r>
            <a:r>
              <a:rPr lang="en-US" sz="2800" i="1" dirty="0" smtClean="0"/>
              <a:t>adverse effects</a:t>
            </a:r>
          </a:p>
          <a:p>
            <a:pPr marL="0" indent="0">
              <a:spcBef>
                <a:spcPts val="0"/>
              </a:spcBef>
              <a:buNone/>
              <a:defRPr/>
            </a:pPr>
            <a:r>
              <a:rPr lang="en-US" sz="2800" i="1" dirty="0"/>
              <a:t> </a:t>
            </a:r>
            <a:r>
              <a:rPr lang="en-US" sz="2800" i="1" dirty="0" smtClean="0"/>
              <a:t>   on development of the offspring”.</a:t>
            </a:r>
          </a:p>
          <a:p>
            <a:pPr marL="0" indent="0">
              <a:spcBef>
                <a:spcPts val="0"/>
              </a:spcBef>
              <a:buNone/>
              <a:defRPr/>
            </a:pPr>
            <a:endParaRPr lang="en-US" sz="2800" i="1" dirty="0" smtClean="0"/>
          </a:p>
          <a:p>
            <a:pPr lvl="1">
              <a:spcBef>
                <a:spcPts val="0"/>
              </a:spcBef>
              <a:defRPr/>
            </a:pPr>
            <a:r>
              <a:rPr lang="en-US" sz="2400" i="1" dirty="0" smtClean="0">
                <a:ea typeface="+mn-ea"/>
                <a:cs typeface="+mn-cs"/>
              </a:rPr>
              <a:t>Adverse effects on development of the offspring means “any effect of chemicals </a:t>
            </a:r>
            <a:r>
              <a:rPr lang="en-US" sz="2400" dirty="0" smtClean="0">
                <a:ea typeface="+mn-ea"/>
                <a:cs typeface="+mn-cs"/>
              </a:rPr>
              <a:t>which interferes with normal development of the conceptus either before or after birth”.</a:t>
            </a:r>
          </a:p>
        </p:txBody>
      </p:sp>
      <p:pic>
        <p:nvPicPr>
          <p:cNvPr id="51205" name="Picture 7"/>
          <p:cNvPicPr>
            <a:picLocks noChangeAspect="1" noChangeArrowheads="1"/>
          </p:cNvPicPr>
          <p:nvPr/>
        </p:nvPicPr>
        <p:blipFill>
          <a:blip r:embed="rId3" cstate="print"/>
          <a:srcRect/>
          <a:stretch>
            <a:fillRect/>
          </a:stretch>
        </p:blipFill>
        <p:spPr bwMode="auto">
          <a:xfrm>
            <a:off x="6400800" y="3581400"/>
            <a:ext cx="2387600" cy="2387600"/>
          </a:xfrm>
          <a:prstGeom prst="rect">
            <a:avLst/>
          </a:prstGeom>
          <a:noFill/>
          <a:ln w="9525">
            <a:noFill/>
            <a:miter lim="800000"/>
            <a:headEnd/>
            <a:tailEnd/>
          </a:ln>
        </p:spPr>
      </p:pic>
      <p:pic>
        <p:nvPicPr>
          <p:cNvPr id="51206" name="Picture 2" descr="http://t0.gstatic.com/images?q=tbn:ANd9GcQ1eZzn3KLbo4DpKXn4vU_0CN2jqr6Qlu4CVUkkrxmMa43xoAC7"/>
          <p:cNvPicPr>
            <a:picLocks noChangeAspect="1" noChangeArrowheads="1"/>
          </p:cNvPicPr>
          <p:nvPr/>
        </p:nvPicPr>
        <p:blipFill>
          <a:blip r:embed="rId4" cstate="print"/>
          <a:srcRect/>
          <a:stretch>
            <a:fillRect/>
          </a:stretch>
        </p:blipFill>
        <p:spPr bwMode="auto">
          <a:xfrm>
            <a:off x="6324600" y="15240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p:cNvSpPr>
          <p:nvPr>
            <p:ph type="sldNum" sz="quarter" idx="12"/>
          </p:nvPr>
        </p:nvSpPr>
        <p:spPr>
          <a:noFill/>
        </p:spPr>
        <p:txBody>
          <a:bodyPr/>
          <a:lstStyle/>
          <a:p>
            <a:fld id="{F361D9D0-4088-4BEA-9B8A-C3B2033F1071}" type="slidenum">
              <a:rPr lang="en-US" smtClean="0">
                <a:latin typeface="Arial" pitchFamily="34" charset="0"/>
              </a:rPr>
              <a:pPr/>
              <a:t>23</a:t>
            </a:fld>
            <a:endParaRPr lang="en-US" smtClean="0">
              <a:latin typeface="Arial" pitchFamily="34" charset="0"/>
            </a:endParaRPr>
          </a:p>
        </p:txBody>
      </p:sp>
      <p:sp>
        <p:nvSpPr>
          <p:cNvPr id="1027" name="Rectangle 2"/>
          <p:cNvSpPr>
            <a:spLocks noGrp="1"/>
          </p:cNvSpPr>
          <p:nvPr>
            <p:ph type="title"/>
          </p:nvPr>
        </p:nvSpPr>
        <p:spPr>
          <a:xfrm>
            <a:off x="457200" y="228601"/>
            <a:ext cx="8515350" cy="533400"/>
          </a:xfrm>
        </p:spPr>
        <p:txBody>
          <a:bodyPr/>
          <a:lstStyle/>
          <a:p>
            <a:pPr algn="r" eaLnBrk="1" hangingPunct="1">
              <a:defRPr/>
            </a:pPr>
            <a:r>
              <a:rPr lang="en-US" sz="3800" dirty="0" smtClean="0"/>
              <a:t>Definitions:  Health Hazards</a:t>
            </a:r>
          </a:p>
        </p:txBody>
      </p:sp>
      <p:sp>
        <p:nvSpPr>
          <p:cNvPr id="53252" name="Rectangle 3"/>
          <p:cNvSpPr>
            <a:spLocks noGrp="1"/>
          </p:cNvSpPr>
          <p:nvPr>
            <p:ph type="body" sz="half" idx="1"/>
          </p:nvPr>
        </p:nvSpPr>
        <p:spPr>
          <a:xfrm>
            <a:off x="523875" y="1524000"/>
            <a:ext cx="8382000" cy="3475673"/>
          </a:xfrm>
          <a:noFill/>
        </p:spPr>
        <p:txBody>
          <a:bodyPr/>
          <a:lstStyle/>
          <a:p>
            <a:pPr marL="0" indent="0" eaLnBrk="1" hangingPunct="1">
              <a:buNone/>
            </a:pPr>
            <a:r>
              <a:rPr lang="en-US" sz="2800" dirty="0"/>
              <a:t>8. </a:t>
            </a:r>
            <a:r>
              <a:rPr lang="en-US" sz="2800" u="sng" dirty="0"/>
              <a:t>Specific Target Organ Toxicity </a:t>
            </a:r>
            <a:r>
              <a:rPr lang="en-US" sz="2800" dirty="0"/>
              <a:t>(STOT</a:t>
            </a:r>
            <a:r>
              <a:rPr lang="en-US" sz="2800" dirty="0" smtClean="0"/>
              <a:t>)</a:t>
            </a:r>
          </a:p>
          <a:p>
            <a:pPr marL="0" indent="0" eaLnBrk="1" hangingPunct="1">
              <a:buNone/>
            </a:pPr>
            <a:endParaRPr lang="en-US" sz="2800" dirty="0"/>
          </a:p>
          <a:p>
            <a:pPr marL="0" indent="0" eaLnBrk="1" hangingPunct="1">
              <a:buNone/>
            </a:pPr>
            <a:r>
              <a:rPr lang="en-US" sz="2800" dirty="0" smtClean="0"/>
              <a:t>    STOT is caused by chemicals  that are specific</a:t>
            </a:r>
          </a:p>
          <a:p>
            <a:pPr marL="0" indent="0" eaLnBrk="1" hangingPunct="1">
              <a:buNone/>
            </a:pPr>
            <a:r>
              <a:rPr lang="en-US" sz="2800" dirty="0"/>
              <a:t> </a:t>
            </a:r>
            <a:r>
              <a:rPr lang="en-US" sz="2800" dirty="0" smtClean="0"/>
              <a:t>   target organ toxicants and, as such, present a</a:t>
            </a:r>
          </a:p>
          <a:p>
            <a:pPr marL="0" indent="0" eaLnBrk="1" hangingPunct="1">
              <a:buNone/>
            </a:pPr>
            <a:r>
              <a:rPr lang="en-US" sz="2800" dirty="0"/>
              <a:t> </a:t>
            </a:r>
            <a:r>
              <a:rPr lang="en-US" sz="2800" dirty="0" smtClean="0"/>
              <a:t>   potential for adverse health effects in people who</a:t>
            </a:r>
          </a:p>
          <a:p>
            <a:pPr marL="0" indent="0" eaLnBrk="1" hangingPunct="1">
              <a:buNone/>
            </a:pPr>
            <a:r>
              <a:rPr lang="en-US" sz="2800" dirty="0"/>
              <a:t> </a:t>
            </a:r>
            <a:r>
              <a:rPr lang="en-US" sz="2800" dirty="0" smtClean="0"/>
              <a:t>   are exposed to it.</a:t>
            </a:r>
          </a:p>
        </p:txBody>
      </p:sp>
      <p:pic>
        <p:nvPicPr>
          <p:cNvPr id="53253" name="Content Placeholder 10" descr="system organs.JPG"/>
          <p:cNvPicPr>
            <a:picLocks noGrp="1" noChangeAspect="1"/>
          </p:cNvPicPr>
          <p:nvPr>
            <p:ph sz="half" idx="2"/>
          </p:nvPr>
        </p:nvPicPr>
        <p:blipFill>
          <a:blip r:embed="rId3" cstate="print"/>
          <a:srcRect/>
          <a:stretch>
            <a:fillRect/>
          </a:stretch>
        </p:blipFill>
        <p:spPr>
          <a:xfrm>
            <a:off x="-2743200" y="762000"/>
            <a:ext cx="2114550" cy="2819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p:cNvSpPr>
          <p:nvPr>
            <p:ph type="sldNum" sz="quarter" idx="12"/>
          </p:nvPr>
        </p:nvSpPr>
        <p:spPr>
          <a:noFill/>
        </p:spPr>
        <p:txBody>
          <a:bodyPr/>
          <a:lstStyle/>
          <a:p>
            <a:fld id="{D5FD9274-DED2-4580-A44F-395724FAA3A5}" type="slidenum">
              <a:rPr lang="en-US" smtClean="0">
                <a:latin typeface="Arial" pitchFamily="34" charset="0"/>
              </a:rPr>
              <a:pPr/>
              <a:t>24</a:t>
            </a:fld>
            <a:endParaRPr lang="en-US" smtClean="0">
              <a:latin typeface="Arial" pitchFamily="34" charset="0"/>
            </a:endParaRPr>
          </a:p>
        </p:txBody>
      </p:sp>
      <p:sp>
        <p:nvSpPr>
          <p:cNvPr id="1027" name="Rectangle 2"/>
          <p:cNvSpPr>
            <a:spLocks noGrp="1"/>
          </p:cNvSpPr>
          <p:nvPr>
            <p:ph type="title"/>
          </p:nvPr>
        </p:nvSpPr>
        <p:spPr>
          <a:xfrm>
            <a:off x="457200" y="228601"/>
            <a:ext cx="8515350" cy="533400"/>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304800" y="1295400"/>
            <a:ext cx="7086600" cy="4800600"/>
          </a:xfrm>
        </p:spPr>
        <p:txBody>
          <a:bodyPr/>
          <a:lstStyle/>
          <a:p>
            <a:pPr marL="0" indent="0" eaLnBrk="1" hangingPunct="1">
              <a:buNone/>
              <a:defRPr/>
            </a:pPr>
            <a:r>
              <a:rPr lang="en-US" sz="2800" dirty="0"/>
              <a:t>9</a:t>
            </a:r>
            <a:r>
              <a:rPr lang="en-US" sz="2800" dirty="0" smtClean="0"/>
              <a:t>. Specific Target Organ Toxicity (STOT) </a:t>
            </a:r>
          </a:p>
          <a:p>
            <a:pPr lvl="1">
              <a:defRPr/>
            </a:pPr>
            <a:r>
              <a:rPr lang="en-US" u="sng" dirty="0" smtClean="0">
                <a:ea typeface="+mn-ea"/>
                <a:cs typeface="+mn-cs"/>
              </a:rPr>
              <a:t>Single exposure </a:t>
            </a:r>
            <a:r>
              <a:rPr lang="en-US" dirty="0" smtClean="0">
                <a:ea typeface="+mn-ea"/>
                <a:cs typeface="+mn-cs"/>
              </a:rPr>
              <a:t>means</a:t>
            </a:r>
          </a:p>
          <a:p>
            <a:pPr marL="457200" lvl="1" indent="0">
              <a:buNone/>
              <a:defRPr/>
            </a:pPr>
            <a:r>
              <a:rPr lang="en-US" dirty="0" smtClean="0">
                <a:ea typeface="+mn-ea"/>
                <a:cs typeface="+mn-cs"/>
              </a:rPr>
              <a:t>“specific, non-lethal target</a:t>
            </a:r>
          </a:p>
          <a:p>
            <a:pPr marL="457200" lvl="1" indent="0">
              <a:buNone/>
              <a:defRPr/>
            </a:pPr>
            <a:r>
              <a:rPr lang="en-US" dirty="0" smtClean="0">
                <a:ea typeface="+mn-ea"/>
                <a:cs typeface="+mn-cs"/>
              </a:rPr>
              <a:t>organ toxicity arising from</a:t>
            </a:r>
          </a:p>
          <a:p>
            <a:pPr marL="457200" lvl="1" indent="0">
              <a:buNone/>
              <a:defRPr/>
            </a:pPr>
            <a:r>
              <a:rPr lang="en-US" dirty="0" smtClean="0">
                <a:ea typeface="+mn-ea"/>
                <a:cs typeface="+mn-cs"/>
              </a:rPr>
              <a:t>a single exposure to a</a:t>
            </a:r>
          </a:p>
          <a:p>
            <a:pPr marL="457200" lvl="1" indent="0">
              <a:buNone/>
              <a:defRPr/>
            </a:pPr>
            <a:r>
              <a:rPr lang="en-US" dirty="0" smtClean="0">
                <a:ea typeface="+mn-ea"/>
                <a:cs typeface="+mn-cs"/>
              </a:rPr>
              <a:t>chemical”.</a:t>
            </a:r>
          </a:p>
          <a:p>
            <a:pPr marL="457200" lvl="1" indent="0">
              <a:buNone/>
              <a:defRPr/>
            </a:pPr>
            <a:endParaRPr lang="en-US" dirty="0" smtClean="0">
              <a:ea typeface="+mn-ea"/>
              <a:cs typeface="+mn-cs"/>
            </a:endParaRPr>
          </a:p>
          <a:p>
            <a:pPr lvl="1">
              <a:defRPr/>
            </a:pPr>
            <a:r>
              <a:rPr lang="en-US" u="sng" dirty="0" smtClean="0"/>
              <a:t>Repeated exposure </a:t>
            </a:r>
            <a:r>
              <a:rPr lang="en-US" dirty="0" smtClean="0"/>
              <a:t>requires</a:t>
            </a:r>
          </a:p>
          <a:p>
            <a:pPr marL="457200" lvl="1" indent="0">
              <a:buNone/>
              <a:defRPr/>
            </a:pPr>
            <a:r>
              <a:rPr lang="en-US" dirty="0" smtClean="0"/>
              <a:t>more than one instance of exposure.</a:t>
            </a:r>
          </a:p>
        </p:txBody>
      </p:sp>
      <p:pic>
        <p:nvPicPr>
          <p:cNvPr id="2" name="Picture 1"/>
          <p:cNvPicPr>
            <a:picLocks noChangeAspect="1"/>
          </p:cNvPicPr>
          <p:nvPr/>
        </p:nvPicPr>
        <p:blipFill>
          <a:blip r:embed="rId3"/>
          <a:stretch>
            <a:fillRect/>
          </a:stretch>
        </p:blipFill>
        <p:spPr>
          <a:xfrm>
            <a:off x="6333652" y="2267272"/>
            <a:ext cx="2115495" cy="28226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p:cNvSpPr>
          <p:nvPr>
            <p:ph type="sldNum" sz="quarter" idx="12"/>
          </p:nvPr>
        </p:nvSpPr>
        <p:spPr>
          <a:noFill/>
        </p:spPr>
        <p:txBody>
          <a:bodyPr/>
          <a:lstStyle/>
          <a:p>
            <a:fld id="{91886377-56E9-4F0C-9CB1-5783E4619C04}" type="slidenum">
              <a:rPr lang="en-US" smtClean="0">
                <a:latin typeface="Arial" pitchFamily="34" charset="0"/>
              </a:rPr>
              <a:pPr/>
              <a:t>25</a:t>
            </a:fld>
            <a:endParaRPr lang="en-US" smtClean="0">
              <a:latin typeface="Arial" pitchFamily="34" charset="0"/>
            </a:endParaRPr>
          </a:p>
        </p:txBody>
      </p:sp>
      <p:sp>
        <p:nvSpPr>
          <p:cNvPr id="1027" name="Rectangle 2"/>
          <p:cNvSpPr>
            <a:spLocks noGrp="1"/>
          </p:cNvSpPr>
          <p:nvPr>
            <p:ph type="title"/>
          </p:nvPr>
        </p:nvSpPr>
        <p:spPr>
          <a:xfrm>
            <a:off x="457200" y="228601"/>
            <a:ext cx="8515350" cy="471488"/>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304800" y="1219200"/>
            <a:ext cx="8458200" cy="5638800"/>
          </a:xfrm>
        </p:spPr>
        <p:txBody>
          <a:bodyPr/>
          <a:lstStyle/>
          <a:p>
            <a:pPr marL="0" indent="0">
              <a:spcBef>
                <a:spcPts val="0"/>
              </a:spcBef>
              <a:buNone/>
              <a:defRPr/>
            </a:pPr>
            <a:r>
              <a:rPr lang="en-US" sz="2800" i="1" dirty="0" smtClean="0"/>
              <a:t>10. </a:t>
            </a:r>
            <a:r>
              <a:rPr lang="en-US" sz="2800" i="1" u="sng" dirty="0" smtClean="0"/>
              <a:t>Aspiration means </a:t>
            </a:r>
            <a:r>
              <a:rPr lang="en-US" sz="2800" i="1" dirty="0" smtClean="0"/>
              <a:t>“the entry of a </a:t>
            </a:r>
            <a:r>
              <a:rPr lang="en-US" sz="2800" dirty="0" smtClean="0"/>
              <a:t>liquid or solid</a:t>
            </a:r>
          </a:p>
          <a:p>
            <a:pPr marL="0" indent="0">
              <a:spcBef>
                <a:spcPts val="0"/>
              </a:spcBef>
              <a:buNone/>
              <a:defRPr/>
            </a:pPr>
            <a:r>
              <a:rPr lang="en-US" sz="2800" dirty="0"/>
              <a:t> </a:t>
            </a:r>
            <a:r>
              <a:rPr lang="en-US" sz="2800" dirty="0" smtClean="0"/>
              <a:t>     chemical directly through the oral or nasal</a:t>
            </a:r>
          </a:p>
          <a:p>
            <a:pPr marL="0" indent="0">
              <a:spcBef>
                <a:spcPts val="0"/>
              </a:spcBef>
              <a:buNone/>
              <a:defRPr/>
            </a:pPr>
            <a:r>
              <a:rPr lang="en-US" sz="2800" dirty="0"/>
              <a:t> </a:t>
            </a:r>
            <a:r>
              <a:rPr lang="en-US" sz="2800" dirty="0" smtClean="0"/>
              <a:t>     cavity, or indirectly from vomiting, into the</a:t>
            </a:r>
          </a:p>
          <a:p>
            <a:pPr marL="0" indent="0">
              <a:spcBef>
                <a:spcPts val="0"/>
              </a:spcBef>
              <a:buNone/>
              <a:defRPr/>
            </a:pPr>
            <a:r>
              <a:rPr lang="en-US" sz="2800" dirty="0"/>
              <a:t> </a:t>
            </a:r>
            <a:r>
              <a:rPr lang="en-US" sz="2800" dirty="0" smtClean="0"/>
              <a:t>     trachea and lower respiratory system”.</a:t>
            </a:r>
          </a:p>
          <a:p>
            <a:pPr lvl="1">
              <a:defRPr/>
            </a:pPr>
            <a:endParaRPr lang="en-US" sz="2400" dirty="0" smtClean="0">
              <a:ea typeface="+mn-ea"/>
              <a:cs typeface="+mn-cs"/>
            </a:endParaRPr>
          </a:p>
          <a:p>
            <a:pPr lvl="1">
              <a:spcBef>
                <a:spcPts val="0"/>
              </a:spcBef>
              <a:defRPr/>
            </a:pPr>
            <a:r>
              <a:rPr lang="en-US" sz="2400" dirty="0" smtClean="0">
                <a:ea typeface="+mn-ea"/>
                <a:cs typeface="+mn-cs"/>
              </a:rPr>
              <a:t> Includes severe acute effects such as chemical</a:t>
            </a:r>
          </a:p>
          <a:p>
            <a:pPr marL="457200" lvl="1" indent="0">
              <a:spcBef>
                <a:spcPts val="0"/>
              </a:spcBef>
              <a:buNone/>
              <a:defRPr/>
            </a:pPr>
            <a:r>
              <a:rPr lang="en-US" sz="2400" dirty="0">
                <a:ea typeface="+mn-ea"/>
                <a:cs typeface="+mn-cs"/>
              </a:rPr>
              <a:t> </a:t>
            </a:r>
            <a:r>
              <a:rPr lang="en-US" sz="2400" dirty="0" smtClean="0">
                <a:ea typeface="+mn-ea"/>
                <a:cs typeface="+mn-cs"/>
              </a:rPr>
              <a:t>   pneumonia, varying degrees of pulmonary injury or</a:t>
            </a:r>
          </a:p>
          <a:p>
            <a:pPr marL="457200" lvl="1" indent="0">
              <a:spcBef>
                <a:spcPts val="0"/>
              </a:spcBef>
              <a:buNone/>
              <a:defRPr/>
            </a:pPr>
            <a:r>
              <a:rPr lang="en-US" sz="2400" dirty="0">
                <a:ea typeface="+mn-ea"/>
                <a:cs typeface="+mn-cs"/>
              </a:rPr>
              <a:t> </a:t>
            </a:r>
            <a:r>
              <a:rPr lang="en-US" sz="2400" dirty="0" smtClean="0">
                <a:ea typeface="+mn-ea"/>
                <a:cs typeface="+mn-cs"/>
              </a:rPr>
              <a:t>   death following  aspiration.</a:t>
            </a:r>
          </a:p>
        </p:txBody>
      </p:sp>
      <p:pic>
        <p:nvPicPr>
          <p:cNvPr id="50178" name="Picture 2" descr="http://t0.gstatic.com/images?q=tbn:ANd9GcQHb1KXnvLXuVJCOgOD7SnKl5HKoH11JexY7lql0wz-Wyku0aRHtv4CETDASw"/>
          <p:cNvPicPr>
            <a:picLocks noChangeAspect="1" noChangeArrowheads="1"/>
          </p:cNvPicPr>
          <p:nvPr/>
        </p:nvPicPr>
        <p:blipFill>
          <a:blip r:embed="rId3" cstate="print"/>
          <a:srcRect/>
          <a:stretch>
            <a:fillRect/>
          </a:stretch>
        </p:blipFill>
        <p:spPr bwMode="auto">
          <a:xfrm>
            <a:off x="5257800" y="4510088"/>
            <a:ext cx="2883874" cy="18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0" y="149225"/>
            <a:ext cx="9144000" cy="612775"/>
          </a:xfrm>
        </p:spPr>
        <p:txBody>
          <a:bodyPr/>
          <a:lstStyle/>
          <a:p>
            <a:pPr algn="ctr" eaLnBrk="1" hangingPunct="1">
              <a:defRPr/>
            </a:pPr>
            <a:r>
              <a:rPr lang="en-US" sz="3600" dirty="0" smtClean="0">
                <a:solidFill>
                  <a:schemeClr val="bg1"/>
                </a:solidFill>
              </a:rPr>
              <a:t>GHS – Physical Hazards</a:t>
            </a:r>
          </a:p>
        </p:txBody>
      </p:sp>
      <p:sp>
        <p:nvSpPr>
          <p:cNvPr id="55300" name="Rectangle 6"/>
          <p:cNvSpPr>
            <a:spLocks noGrp="1" noChangeArrowheads="1"/>
          </p:cNvSpPr>
          <p:nvPr>
            <p:ph type="sldNum" sz="quarter" idx="12"/>
          </p:nvPr>
        </p:nvSpPr>
        <p:spPr>
          <a:noFill/>
        </p:spPr>
        <p:txBody>
          <a:bodyPr/>
          <a:lstStyle/>
          <a:p>
            <a:fld id="{A69AA4F2-ACAA-4D8F-8206-2C6E8DDA0619}" type="slidenum">
              <a:rPr lang="en-US" smtClean="0">
                <a:latin typeface="Arial" pitchFamily="34" charset="0"/>
              </a:rPr>
              <a:pPr/>
              <a:t>26</a:t>
            </a:fld>
            <a:endParaRPr lang="en-US" smtClean="0">
              <a:latin typeface="Arial" pitchFamily="34" charset="0"/>
            </a:endParaRPr>
          </a:p>
        </p:txBody>
      </p:sp>
      <p:pic>
        <p:nvPicPr>
          <p:cNvPr id="55301" name="Picture 11" descr="ghs-gefahrensymbol-einzeletikett-verschiedene-versionen"/>
          <p:cNvPicPr>
            <a:picLocks noChangeAspect="1" noChangeArrowheads="1"/>
          </p:cNvPicPr>
          <p:nvPr/>
        </p:nvPicPr>
        <p:blipFill>
          <a:blip r:embed="rId3" cstate="print"/>
          <a:srcRect/>
          <a:stretch>
            <a:fillRect/>
          </a:stretch>
        </p:blipFill>
        <p:spPr bwMode="auto">
          <a:xfrm>
            <a:off x="2262949" y="3886200"/>
            <a:ext cx="1676400" cy="1676400"/>
          </a:xfrm>
          <a:prstGeom prst="rect">
            <a:avLst/>
          </a:prstGeom>
          <a:noFill/>
          <a:ln w="9525">
            <a:noFill/>
            <a:miter lim="800000"/>
            <a:headEnd/>
            <a:tailEnd/>
          </a:ln>
        </p:spPr>
      </p:pic>
      <p:pic>
        <p:nvPicPr>
          <p:cNvPr id="55302" name="Picture 5" descr="ätzend_ghs"/>
          <p:cNvPicPr>
            <a:picLocks noChangeAspect="1" noChangeArrowheads="1"/>
          </p:cNvPicPr>
          <p:nvPr/>
        </p:nvPicPr>
        <p:blipFill>
          <a:blip r:embed="rId4" cstate="print"/>
          <a:srcRect/>
          <a:stretch>
            <a:fillRect/>
          </a:stretch>
        </p:blipFill>
        <p:spPr bwMode="auto">
          <a:xfrm>
            <a:off x="5372100" y="3886200"/>
            <a:ext cx="1585913" cy="1676400"/>
          </a:xfrm>
          <a:prstGeom prst="rect">
            <a:avLst/>
          </a:prstGeom>
          <a:noFill/>
          <a:ln w="9525">
            <a:noFill/>
            <a:miter lim="800000"/>
            <a:headEnd/>
            <a:tailEnd/>
          </a:ln>
        </p:spPr>
      </p:pic>
      <p:pic>
        <p:nvPicPr>
          <p:cNvPr id="55303" name="Picture 9" descr="600px-GHS-pictogram-explos"/>
          <p:cNvPicPr>
            <a:picLocks noChangeAspect="1" noChangeArrowheads="1"/>
          </p:cNvPicPr>
          <p:nvPr/>
        </p:nvPicPr>
        <p:blipFill>
          <a:blip r:embed="rId5" cstate="print"/>
          <a:srcRect/>
          <a:stretch>
            <a:fillRect/>
          </a:stretch>
        </p:blipFill>
        <p:spPr bwMode="auto">
          <a:xfrm>
            <a:off x="3771900" y="1762791"/>
            <a:ext cx="1600200" cy="1509713"/>
          </a:xfrm>
          <a:prstGeom prst="rect">
            <a:avLst/>
          </a:prstGeom>
          <a:noFill/>
          <a:ln w="9525">
            <a:noFill/>
            <a:miter lim="800000"/>
            <a:headEnd/>
            <a:tailEnd/>
          </a:ln>
        </p:spPr>
      </p:pic>
      <p:pic>
        <p:nvPicPr>
          <p:cNvPr id="55304" name="Picture 9" descr="rondflam_ghs03"/>
          <p:cNvPicPr>
            <a:picLocks noChangeAspect="1" noChangeArrowheads="1"/>
          </p:cNvPicPr>
          <p:nvPr/>
        </p:nvPicPr>
        <p:blipFill>
          <a:blip r:embed="rId6" cstate="print"/>
          <a:srcRect/>
          <a:stretch>
            <a:fillRect/>
          </a:stretch>
        </p:blipFill>
        <p:spPr bwMode="auto">
          <a:xfrm>
            <a:off x="1438275" y="1672304"/>
            <a:ext cx="1685925" cy="1600200"/>
          </a:xfrm>
          <a:prstGeom prst="rect">
            <a:avLst/>
          </a:prstGeom>
          <a:noFill/>
          <a:ln w="9525">
            <a:noFill/>
            <a:miter lim="800000"/>
            <a:headEnd/>
            <a:tailEnd/>
          </a:ln>
        </p:spPr>
      </p:pic>
      <p:pic>
        <p:nvPicPr>
          <p:cNvPr id="55305" name="Picture 7" descr="bottle"/>
          <p:cNvPicPr>
            <a:picLocks noChangeAspect="1" noChangeArrowheads="1"/>
          </p:cNvPicPr>
          <p:nvPr/>
        </p:nvPicPr>
        <p:blipFill>
          <a:blip r:embed="rId7" cstate="print"/>
          <a:srcRect/>
          <a:stretch>
            <a:fillRect/>
          </a:stretch>
        </p:blipFill>
        <p:spPr bwMode="auto">
          <a:xfrm>
            <a:off x="6019800" y="1689893"/>
            <a:ext cx="167640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AE307B6A-1B58-439D-A3E1-69067656F079}" type="slidenum">
              <a:rPr lang="en-US" smtClean="0">
                <a:latin typeface="Arial" pitchFamily="34" charset="0"/>
              </a:rPr>
              <a:pPr/>
              <a:t>27</a:t>
            </a:fld>
            <a:endParaRPr lang="en-US" smtClean="0">
              <a:latin typeface="Arial" pitchFamily="34" charset="0"/>
            </a:endParaRPr>
          </a:p>
        </p:txBody>
      </p:sp>
      <p:sp>
        <p:nvSpPr>
          <p:cNvPr id="111618" name="Rectangle 2"/>
          <p:cNvSpPr>
            <a:spLocks noGrp="1" noChangeArrowheads="1"/>
          </p:cNvSpPr>
          <p:nvPr>
            <p:ph type="title"/>
          </p:nvPr>
        </p:nvSpPr>
        <p:spPr>
          <a:xfrm>
            <a:off x="0" y="206375"/>
            <a:ext cx="9144000" cy="479425"/>
          </a:xfrm>
        </p:spPr>
        <p:txBody>
          <a:bodyPr/>
          <a:lstStyle/>
          <a:p>
            <a:pPr algn="r" eaLnBrk="1" hangingPunct="1">
              <a:defRPr/>
            </a:pPr>
            <a:r>
              <a:rPr lang="en-US" sz="4000" dirty="0" smtClean="0">
                <a:solidFill>
                  <a:schemeClr val="bg1"/>
                </a:solidFill>
                <a:effectLst/>
              </a:rPr>
              <a:t>GHS - Physical Hazards</a:t>
            </a:r>
          </a:p>
        </p:txBody>
      </p:sp>
      <p:sp>
        <p:nvSpPr>
          <p:cNvPr id="56324" name="Rectangle 3"/>
          <p:cNvSpPr>
            <a:spLocks noGrp="1" noChangeArrowheads="1"/>
          </p:cNvSpPr>
          <p:nvPr>
            <p:ph type="body" idx="1"/>
          </p:nvPr>
        </p:nvSpPr>
        <p:spPr>
          <a:xfrm>
            <a:off x="457200" y="1371600"/>
            <a:ext cx="8458200" cy="5026025"/>
          </a:xfrm>
        </p:spPr>
        <p:txBody>
          <a:bodyPr/>
          <a:lstStyle/>
          <a:p>
            <a:pPr marL="457200" indent="-457200" eaLnBrk="1" hangingPunct="1">
              <a:lnSpc>
                <a:spcPct val="80000"/>
              </a:lnSpc>
              <a:buFont typeface="+mj-lt"/>
              <a:buAutoNum type="arabicPeriod"/>
            </a:pPr>
            <a:r>
              <a:rPr lang="en-US" sz="2000" dirty="0" smtClean="0"/>
              <a:t>Explosives</a:t>
            </a:r>
          </a:p>
          <a:p>
            <a:pPr marL="457200" indent="-457200" eaLnBrk="1" hangingPunct="1">
              <a:lnSpc>
                <a:spcPct val="80000"/>
              </a:lnSpc>
              <a:buFont typeface="+mj-lt"/>
              <a:buAutoNum type="arabicPeriod"/>
            </a:pPr>
            <a:r>
              <a:rPr lang="en-US" sz="2000" dirty="0" smtClean="0"/>
              <a:t>Flammable gases</a:t>
            </a:r>
          </a:p>
          <a:p>
            <a:pPr marL="457200" indent="-457200" eaLnBrk="1" hangingPunct="1">
              <a:lnSpc>
                <a:spcPct val="80000"/>
              </a:lnSpc>
              <a:buFont typeface="+mj-lt"/>
              <a:buAutoNum type="arabicPeriod"/>
            </a:pPr>
            <a:r>
              <a:rPr lang="en-US" sz="2000" dirty="0" smtClean="0"/>
              <a:t>Flammable aerosols</a:t>
            </a:r>
          </a:p>
          <a:p>
            <a:pPr marL="457200" indent="-457200" eaLnBrk="1" hangingPunct="1">
              <a:lnSpc>
                <a:spcPct val="80000"/>
              </a:lnSpc>
              <a:buFont typeface="+mj-lt"/>
              <a:buAutoNum type="arabicPeriod"/>
            </a:pPr>
            <a:r>
              <a:rPr lang="en-US" sz="2000" dirty="0" smtClean="0"/>
              <a:t>Oxidizing gases</a:t>
            </a:r>
          </a:p>
          <a:p>
            <a:pPr marL="457200" indent="-457200" eaLnBrk="1" hangingPunct="1">
              <a:lnSpc>
                <a:spcPct val="80000"/>
              </a:lnSpc>
              <a:buFont typeface="+mj-lt"/>
              <a:buAutoNum type="arabicPeriod"/>
            </a:pPr>
            <a:r>
              <a:rPr lang="en-US" sz="2000" dirty="0" smtClean="0"/>
              <a:t>Gases under pressure</a:t>
            </a:r>
          </a:p>
          <a:p>
            <a:pPr marL="457200" indent="-457200" eaLnBrk="1" hangingPunct="1">
              <a:lnSpc>
                <a:spcPct val="80000"/>
              </a:lnSpc>
              <a:buFont typeface="+mj-lt"/>
              <a:buAutoNum type="arabicPeriod"/>
            </a:pPr>
            <a:r>
              <a:rPr lang="en-US" sz="2000" dirty="0" smtClean="0"/>
              <a:t>Flammable liquids</a:t>
            </a:r>
          </a:p>
          <a:p>
            <a:pPr marL="457200" indent="-457200" eaLnBrk="1" hangingPunct="1">
              <a:lnSpc>
                <a:spcPct val="80000"/>
              </a:lnSpc>
              <a:buFont typeface="+mj-lt"/>
              <a:buAutoNum type="arabicPeriod"/>
            </a:pPr>
            <a:r>
              <a:rPr lang="en-US" sz="2000" dirty="0" smtClean="0"/>
              <a:t>Flammable solids</a:t>
            </a:r>
          </a:p>
          <a:p>
            <a:pPr marL="457200" indent="-457200" eaLnBrk="1" hangingPunct="1">
              <a:lnSpc>
                <a:spcPct val="80000"/>
              </a:lnSpc>
              <a:buFont typeface="+mj-lt"/>
              <a:buAutoNum type="arabicPeriod"/>
            </a:pPr>
            <a:r>
              <a:rPr lang="en-US" sz="2000" dirty="0" smtClean="0"/>
              <a:t>Self-reactive substances and mixtures</a:t>
            </a:r>
          </a:p>
          <a:p>
            <a:pPr marL="457200" indent="-457200" eaLnBrk="1" hangingPunct="1">
              <a:lnSpc>
                <a:spcPct val="80000"/>
              </a:lnSpc>
              <a:buFont typeface="+mj-lt"/>
              <a:buAutoNum type="arabicPeriod"/>
            </a:pPr>
            <a:r>
              <a:rPr lang="en-US" sz="2000" dirty="0" err="1" smtClean="0"/>
              <a:t>Pyrophoric</a:t>
            </a:r>
            <a:r>
              <a:rPr lang="en-US" sz="2000" dirty="0" smtClean="0"/>
              <a:t> liquids</a:t>
            </a:r>
          </a:p>
          <a:p>
            <a:pPr marL="457200" indent="-457200" eaLnBrk="1" hangingPunct="1">
              <a:lnSpc>
                <a:spcPct val="80000"/>
              </a:lnSpc>
              <a:buFont typeface="+mj-lt"/>
              <a:buAutoNum type="arabicPeriod"/>
            </a:pPr>
            <a:r>
              <a:rPr lang="en-US" sz="2000" dirty="0" err="1" smtClean="0"/>
              <a:t>Pyrophoric</a:t>
            </a:r>
            <a:r>
              <a:rPr lang="en-US" sz="2000" dirty="0" smtClean="0"/>
              <a:t> solids</a:t>
            </a:r>
          </a:p>
          <a:p>
            <a:pPr marL="457200" indent="-457200" eaLnBrk="1" hangingPunct="1">
              <a:lnSpc>
                <a:spcPct val="80000"/>
              </a:lnSpc>
              <a:buFont typeface="+mj-lt"/>
              <a:buAutoNum type="arabicPeriod"/>
            </a:pPr>
            <a:r>
              <a:rPr lang="en-US" sz="2000" dirty="0" smtClean="0"/>
              <a:t>Self-heating substances and mixtures</a:t>
            </a:r>
          </a:p>
          <a:p>
            <a:pPr marL="457200" indent="-457200" eaLnBrk="1" hangingPunct="1">
              <a:lnSpc>
                <a:spcPct val="80000"/>
              </a:lnSpc>
              <a:buFont typeface="+mj-lt"/>
              <a:buAutoNum type="arabicPeriod"/>
            </a:pPr>
            <a:r>
              <a:rPr lang="en-US" sz="2000" dirty="0" smtClean="0"/>
              <a:t>Substances and mixtures which, in contact with water, emit flammable gases</a:t>
            </a:r>
          </a:p>
          <a:p>
            <a:pPr marL="457200" indent="-457200" eaLnBrk="1" hangingPunct="1">
              <a:lnSpc>
                <a:spcPct val="80000"/>
              </a:lnSpc>
              <a:buFont typeface="+mj-lt"/>
              <a:buAutoNum type="arabicPeriod"/>
            </a:pPr>
            <a:r>
              <a:rPr lang="en-US" sz="2000" dirty="0" smtClean="0"/>
              <a:t>Oxidizing liquids</a:t>
            </a:r>
          </a:p>
          <a:p>
            <a:pPr marL="457200" indent="-457200" eaLnBrk="1" hangingPunct="1">
              <a:lnSpc>
                <a:spcPct val="80000"/>
              </a:lnSpc>
              <a:buFont typeface="+mj-lt"/>
              <a:buAutoNum type="arabicPeriod"/>
            </a:pPr>
            <a:r>
              <a:rPr lang="en-US" sz="2000" dirty="0" smtClean="0"/>
              <a:t>Oxidizing solids</a:t>
            </a:r>
          </a:p>
          <a:p>
            <a:pPr marL="457200" indent="-457200" eaLnBrk="1" hangingPunct="1">
              <a:lnSpc>
                <a:spcPct val="80000"/>
              </a:lnSpc>
              <a:buFont typeface="+mj-lt"/>
              <a:buAutoNum type="arabicPeriod"/>
            </a:pPr>
            <a:r>
              <a:rPr lang="en-US" sz="2000" dirty="0" smtClean="0"/>
              <a:t>Organic peroxides</a:t>
            </a:r>
          </a:p>
          <a:p>
            <a:pPr marL="457200" indent="-457200" eaLnBrk="1" hangingPunct="1">
              <a:lnSpc>
                <a:spcPct val="80000"/>
              </a:lnSpc>
              <a:buFont typeface="+mj-lt"/>
              <a:buAutoNum type="arabicPeriod"/>
            </a:pPr>
            <a:r>
              <a:rPr lang="en-US" sz="2000" dirty="0" smtClean="0"/>
              <a:t>Corrosive to metals</a:t>
            </a:r>
          </a:p>
        </p:txBody>
      </p:sp>
      <p:pic>
        <p:nvPicPr>
          <p:cNvPr id="56325" name="Picture 6"/>
          <p:cNvPicPr>
            <a:picLocks noChangeAspect="1" noChangeArrowheads="1"/>
          </p:cNvPicPr>
          <p:nvPr/>
        </p:nvPicPr>
        <p:blipFill>
          <a:blip r:embed="rId3" cstate="print"/>
          <a:srcRect/>
          <a:stretch>
            <a:fillRect/>
          </a:stretch>
        </p:blipFill>
        <p:spPr bwMode="auto">
          <a:xfrm>
            <a:off x="6019800" y="1524000"/>
            <a:ext cx="23876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2F38DE63-63A8-42D8-8F0D-CA122893BAA5}" type="slidenum">
              <a:rPr lang="en-US" smtClean="0">
                <a:latin typeface="Arial" pitchFamily="34" charset="0"/>
              </a:rPr>
              <a:pPr/>
              <a:t>28</a:t>
            </a:fld>
            <a:endParaRPr lang="en-US" smtClean="0">
              <a:latin typeface="Arial" pitchFamily="34" charset="0"/>
            </a:endParaRPr>
          </a:p>
        </p:txBody>
      </p:sp>
      <p:sp>
        <p:nvSpPr>
          <p:cNvPr id="39938" name="Rectangle 2"/>
          <p:cNvSpPr>
            <a:spLocks noGrp="1"/>
          </p:cNvSpPr>
          <p:nvPr>
            <p:ph type="title"/>
          </p:nvPr>
        </p:nvSpPr>
        <p:spPr>
          <a:xfrm>
            <a:off x="782638" y="152401"/>
            <a:ext cx="8208962" cy="609600"/>
          </a:xfrm>
        </p:spPr>
        <p:txBody>
          <a:bodyPr/>
          <a:lstStyle/>
          <a:p>
            <a:pPr algn="r" eaLnBrk="1" hangingPunct="1">
              <a:defRPr/>
            </a:pPr>
            <a:r>
              <a:rPr lang="en-US" dirty="0" smtClean="0"/>
              <a:t>Physical  Hazards…</a:t>
            </a:r>
          </a:p>
        </p:txBody>
      </p:sp>
      <p:sp>
        <p:nvSpPr>
          <p:cNvPr id="57348" name="Rectangle 3"/>
          <p:cNvSpPr>
            <a:spLocks noGrp="1"/>
          </p:cNvSpPr>
          <p:nvPr>
            <p:ph type="body" idx="1"/>
          </p:nvPr>
        </p:nvSpPr>
        <p:spPr>
          <a:xfrm>
            <a:off x="533400" y="1735138"/>
            <a:ext cx="8026400" cy="4525962"/>
          </a:xfrm>
          <a:noFill/>
        </p:spPr>
        <p:txBody>
          <a:bodyPr/>
          <a:lstStyle/>
          <a:p>
            <a:pPr marL="0" indent="0" eaLnBrk="1" hangingPunct="1">
              <a:spcBef>
                <a:spcPts val="600"/>
              </a:spcBef>
              <a:buNone/>
            </a:pPr>
            <a:r>
              <a:rPr lang="en-US" sz="3000" dirty="0" smtClean="0"/>
              <a:t>1. Explosive Substances and Mixtures</a:t>
            </a:r>
          </a:p>
          <a:p>
            <a:pPr lvl="2" eaLnBrk="1" hangingPunct="1">
              <a:spcBef>
                <a:spcPts val="600"/>
              </a:spcBef>
            </a:pPr>
            <a:r>
              <a:rPr lang="en-US" sz="2800" dirty="0" smtClean="0"/>
              <a:t>Solid or liquid substances capable of producing gas at such a high temperature and pressure that it can cause damage to surroundings.</a:t>
            </a:r>
          </a:p>
        </p:txBody>
      </p:sp>
      <p:pic>
        <p:nvPicPr>
          <p:cNvPr id="57349" name="Picture 9" descr="600px-GHS-pictogram-explos"/>
          <p:cNvPicPr>
            <a:picLocks noChangeAspect="1" noChangeArrowheads="1"/>
          </p:cNvPicPr>
          <p:nvPr/>
        </p:nvPicPr>
        <p:blipFill>
          <a:blip r:embed="rId3" cstate="print"/>
          <a:srcRect/>
          <a:stretch>
            <a:fillRect/>
          </a:stretch>
        </p:blipFill>
        <p:spPr bwMode="auto">
          <a:xfrm>
            <a:off x="782638" y="4343400"/>
            <a:ext cx="1895475" cy="1789113"/>
          </a:xfrm>
          <a:prstGeom prst="rect">
            <a:avLst/>
          </a:prstGeom>
          <a:noFill/>
          <a:ln w="9525">
            <a:noFill/>
            <a:miter lim="800000"/>
            <a:headEnd/>
            <a:tailEnd/>
          </a:ln>
        </p:spPr>
      </p:pic>
      <p:pic>
        <p:nvPicPr>
          <p:cNvPr id="57350" name="Picture 7"/>
          <p:cNvPicPr>
            <a:picLocks noChangeAspect="1" noChangeArrowheads="1"/>
          </p:cNvPicPr>
          <p:nvPr/>
        </p:nvPicPr>
        <p:blipFill>
          <a:blip r:embed="rId4" cstate="print"/>
          <a:srcRect/>
          <a:stretch>
            <a:fillRect/>
          </a:stretch>
        </p:blipFill>
        <p:spPr bwMode="auto">
          <a:xfrm>
            <a:off x="6070600" y="4265613"/>
            <a:ext cx="24892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1B715169-4AC1-488A-95EE-34DAA4FD6EE1}" type="slidenum">
              <a:rPr lang="en-US" smtClean="0">
                <a:latin typeface="Arial" pitchFamily="34" charset="0"/>
              </a:rPr>
              <a:pPr/>
              <a:t>29</a:t>
            </a:fld>
            <a:endParaRPr lang="en-US" smtClean="0">
              <a:latin typeface="Arial" pitchFamily="34" charset="0"/>
            </a:endParaRPr>
          </a:p>
        </p:txBody>
      </p:sp>
      <p:sp>
        <p:nvSpPr>
          <p:cNvPr id="41986" name="Rectangle 2"/>
          <p:cNvSpPr>
            <a:spLocks noGrp="1"/>
          </p:cNvSpPr>
          <p:nvPr>
            <p:ph type="title"/>
          </p:nvPr>
        </p:nvSpPr>
        <p:spPr>
          <a:xfrm>
            <a:off x="755650" y="152401"/>
            <a:ext cx="8159750" cy="609600"/>
          </a:xfrm>
        </p:spPr>
        <p:txBody>
          <a:bodyPr/>
          <a:lstStyle/>
          <a:p>
            <a:pPr algn="r" eaLnBrk="1" hangingPunct="1">
              <a:defRPr/>
            </a:pPr>
            <a:r>
              <a:rPr lang="en-US" dirty="0" smtClean="0">
                <a:effectLst/>
              </a:rPr>
              <a:t>Physical Hazards...</a:t>
            </a:r>
          </a:p>
        </p:txBody>
      </p:sp>
      <p:sp>
        <p:nvSpPr>
          <p:cNvPr id="58372" name="Rectangle 3"/>
          <p:cNvSpPr>
            <a:spLocks noGrp="1"/>
          </p:cNvSpPr>
          <p:nvPr>
            <p:ph type="body" idx="1"/>
          </p:nvPr>
        </p:nvSpPr>
        <p:spPr>
          <a:xfrm>
            <a:off x="250825" y="1773238"/>
            <a:ext cx="6326188" cy="4525962"/>
          </a:xfrm>
          <a:noFill/>
        </p:spPr>
        <p:txBody>
          <a:bodyPr/>
          <a:lstStyle/>
          <a:p>
            <a:pPr marL="0" indent="0" eaLnBrk="1" hangingPunct="1">
              <a:lnSpc>
                <a:spcPct val="90000"/>
              </a:lnSpc>
              <a:spcBef>
                <a:spcPts val="600"/>
              </a:spcBef>
              <a:buNone/>
            </a:pPr>
            <a:r>
              <a:rPr lang="en-US" dirty="0" smtClean="0"/>
              <a:t>  Flammables, include</a:t>
            </a:r>
          </a:p>
          <a:p>
            <a:pPr lvl="1" eaLnBrk="1" hangingPunct="1">
              <a:lnSpc>
                <a:spcPct val="90000"/>
              </a:lnSpc>
              <a:spcBef>
                <a:spcPts val="600"/>
              </a:spcBef>
            </a:pPr>
            <a:r>
              <a:rPr lang="en-US" dirty="0" smtClean="0"/>
              <a:t>Flammable  Gases</a:t>
            </a:r>
          </a:p>
          <a:p>
            <a:pPr lvl="1" eaLnBrk="1" hangingPunct="1">
              <a:lnSpc>
                <a:spcPct val="90000"/>
              </a:lnSpc>
              <a:spcBef>
                <a:spcPts val="600"/>
              </a:spcBef>
            </a:pPr>
            <a:r>
              <a:rPr lang="en-US" dirty="0" smtClean="0"/>
              <a:t>Flammable Aerosols</a:t>
            </a:r>
          </a:p>
          <a:p>
            <a:pPr lvl="1" eaLnBrk="1" hangingPunct="1">
              <a:lnSpc>
                <a:spcPct val="90000"/>
              </a:lnSpc>
              <a:spcBef>
                <a:spcPts val="600"/>
              </a:spcBef>
            </a:pPr>
            <a:r>
              <a:rPr lang="en-US" dirty="0" smtClean="0"/>
              <a:t>Flammable Liquids</a:t>
            </a:r>
          </a:p>
          <a:p>
            <a:pPr lvl="1" eaLnBrk="1" hangingPunct="1">
              <a:lnSpc>
                <a:spcPct val="90000"/>
              </a:lnSpc>
              <a:spcBef>
                <a:spcPts val="600"/>
              </a:spcBef>
            </a:pPr>
            <a:r>
              <a:rPr lang="en-US" dirty="0" smtClean="0"/>
              <a:t>Flammable Solids</a:t>
            </a:r>
          </a:p>
        </p:txBody>
      </p:sp>
      <p:pic>
        <p:nvPicPr>
          <p:cNvPr id="58373" name="Picture 4"/>
          <p:cNvPicPr>
            <a:picLocks noChangeAspect="1" noChangeArrowheads="1"/>
          </p:cNvPicPr>
          <p:nvPr/>
        </p:nvPicPr>
        <p:blipFill>
          <a:blip r:embed="rId3" cstate="print"/>
          <a:srcRect/>
          <a:stretch>
            <a:fillRect/>
          </a:stretch>
        </p:blipFill>
        <p:spPr bwMode="auto">
          <a:xfrm>
            <a:off x="5543550" y="4165600"/>
            <a:ext cx="2552700" cy="1871663"/>
          </a:xfrm>
          <a:prstGeom prst="rect">
            <a:avLst/>
          </a:prstGeom>
          <a:noFill/>
          <a:ln w="9525">
            <a:noFill/>
            <a:miter lim="800000"/>
            <a:headEnd/>
            <a:tailEnd/>
          </a:ln>
        </p:spPr>
      </p:pic>
      <p:pic>
        <p:nvPicPr>
          <p:cNvPr id="58374" name="Picture 11" descr="ghs-gefahrensymbol-einzeletikett-verschiedene-versionen"/>
          <p:cNvPicPr>
            <a:picLocks noChangeAspect="1" noChangeArrowheads="1"/>
          </p:cNvPicPr>
          <p:nvPr/>
        </p:nvPicPr>
        <p:blipFill>
          <a:blip r:embed="rId4" cstate="print"/>
          <a:srcRect/>
          <a:stretch>
            <a:fillRect/>
          </a:stretch>
        </p:blipFill>
        <p:spPr bwMode="auto">
          <a:xfrm>
            <a:off x="6096000" y="1804988"/>
            <a:ext cx="144780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12"/>
          </p:nvPr>
        </p:nvSpPr>
        <p:spPr>
          <a:noFill/>
        </p:spPr>
        <p:txBody>
          <a:bodyPr/>
          <a:lstStyle/>
          <a:p>
            <a:fld id="{1F67BD02-0C71-432F-841E-1A69F922EFF3}" type="slidenum">
              <a:rPr lang="en-US" smtClean="0">
                <a:latin typeface="Arial" pitchFamily="34" charset="0"/>
              </a:rPr>
              <a:pPr/>
              <a:t>3</a:t>
            </a:fld>
            <a:endParaRPr lang="en-US" smtClean="0">
              <a:latin typeface="Arial" pitchFamily="34" charset="0"/>
            </a:endParaRPr>
          </a:p>
        </p:txBody>
      </p:sp>
      <p:sp>
        <p:nvSpPr>
          <p:cNvPr id="19458" name="Rectangle 2"/>
          <p:cNvSpPr>
            <a:spLocks noGrp="1" noChangeArrowheads="1"/>
          </p:cNvSpPr>
          <p:nvPr>
            <p:ph type="title" idx="4294967295"/>
          </p:nvPr>
        </p:nvSpPr>
        <p:spPr>
          <a:xfrm>
            <a:off x="1447800" y="0"/>
            <a:ext cx="7391400" cy="914400"/>
          </a:xfrm>
        </p:spPr>
        <p:txBody>
          <a:bodyPr/>
          <a:lstStyle/>
          <a:p>
            <a:pPr algn="r" eaLnBrk="1" hangingPunct="1">
              <a:defRPr/>
            </a:pPr>
            <a:r>
              <a:rPr lang="en-US" dirty="0" smtClean="0"/>
              <a:t>What is GHS?</a:t>
            </a:r>
          </a:p>
        </p:txBody>
      </p:sp>
      <p:sp>
        <p:nvSpPr>
          <p:cNvPr id="20484" name="Rectangle 3"/>
          <p:cNvSpPr>
            <a:spLocks noGrp="1" noChangeArrowheads="1"/>
          </p:cNvSpPr>
          <p:nvPr>
            <p:ph type="body" idx="4294967295"/>
          </p:nvPr>
        </p:nvSpPr>
        <p:spPr>
          <a:xfrm>
            <a:off x="228600" y="1371600"/>
            <a:ext cx="8229600" cy="5026025"/>
          </a:xfrm>
        </p:spPr>
        <p:txBody>
          <a:bodyPr/>
          <a:lstStyle/>
          <a:p>
            <a:pPr lvl="1" eaLnBrk="1" hangingPunct="1">
              <a:buFontTx/>
              <a:buChar char="•"/>
            </a:pPr>
            <a:r>
              <a:rPr lang="en-US" sz="2600" dirty="0" smtClean="0"/>
              <a:t>It is A SYSTEM.  Elements of this system will be adopted by OSHA, to classify and communicate hazards of chemicals based on a common set of criteria</a:t>
            </a:r>
          </a:p>
          <a:p>
            <a:pPr lvl="1" eaLnBrk="1" hangingPunct="1">
              <a:buFontTx/>
              <a:buChar char="•"/>
            </a:pPr>
            <a:endParaRPr lang="en-US" sz="2600" dirty="0" smtClean="0"/>
          </a:p>
          <a:p>
            <a:pPr lvl="1" eaLnBrk="1" hangingPunct="1">
              <a:buFontTx/>
              <a:buChar char="•"/>
            </a:pPr>
            <a:r>
              <a:rPr lang="en-US" sz="2600" dirty="0" smtClean="0"/>
              <a:t>GHS is a harmonized system for the classification and labeling of chemicals covering  health, physical and environmental hazards. </a:t>
            </a:r>
          </a:p>
          <a:p>
            <a:pPr lvl="1" eaLnBrk="1" hangingPunct="1">
              <a:buFontTx/>
              <a:buChar char="•"/>
            </a:pPr>
            <a:endParaRPr lang="en-US" sz="2600" dirty="0" smtClean="0"/>
          </a:p>
          <a:p>
            <a:pPr lvl="1" eaLnBrk="1" hangingPunct="1">
              <a:buFontTx/>
              <a:buChar char="•"/>
            </a:pPr>
            <a:r>
              <a:rPr lang="en-US" sz="2600" dirty="0" smtClean="0"/>
              <a:t>It provides a basis for the harmonization of regulations related to the handling of chemical materials at a </a:t>
            </a:r>
            <a:r>
              <a:rPr lang="en-US" sz="2600" b="1" i="1" dirty="0" smtClean="0"/>
              <a:t>global level</a:t>
            </a:r>
            <a:r>
              <a:rPr lang="en-US" sz="2600" dirty="0" smtClean="0"/>
              <a:t>.</a:t>
            </a:r>
          </a:p>
          <a:p>
            <a:pPr eaLnBrk="1" hangingPunct="1">
              <a:buFont typeface="Wingdings" pitchFamily="2" charset="2"/>
              <a:buNone/>
            </a:pPr>
            <a:endParaRPr lang="en-US" sz="2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089BF1D-605B-480F-B216-F88266BBEEDA}" type="slidenum">
              <a:rPr lang="en-US" smtClean="0">
                <a:latin typeface="Arial" pitchFamily="34" charset="0"/>
              </a:rPr>
              <a:pPr/>
              <a:t>30</a:t>
            </a:fld>
            <a:endParaRPr lang="en-US" smtClean="0">
              <a:latin typeface="Arial" pitchFamily="34" charset="0"/>
            </a:endParaRPr>
          </a:p>
        </p:txBody>
      </p:sp>
      <p:sp>
        <p:nvSpPr>
          <p:cNvPr id="41986" name="Rectangle 2"/>
          <p:cNvSpPr>
            <a:spLocks noGrp="1"/>
          </p:cNvSpPr>
          <p:nvPr>
            <p:ph type="title"/>
          </p:nvPr>
        </p:nvSpPr>
        <p:spPr>
          <a:xfrm>
            <a:off x="755650" y="152400"/>
            <a:ext cx="8159750" cy="612775"/>
          </a:xfrm>
        </p:spPr>
        <p:txBody>
          <a:bodyPr/>
          <a:lstStyle/>
          <a:p>
            <a:pPr algn="r" eaLnBrk="1" hangingPunct="1">
              <a:defRPr/>
            </a:pPr>
            <a:r>
              <a:rPr lang="en-US" dirty="0" smtClean="0">
                <a:effectLst/>
              </a:rPr>
              <a:t>Physical Hazards...</a:t>
            </a:r>
          </a:p>
        </p:txBody>
      </p:sp>
      <p:sp>
        <p:nvSpPr>
          <p:cNvPr id="59396" name="Rectangle 3"/>
          <p:cNvSpPr>
            <a:spLocks noGrp="1"/>
          </p:cNvSpPr>
          <p:nvPr>
            <p:ph type="body" idx="1"/>
          </p:nvPr>
        </p:nvSpPr>
        <p:spPr>
          <a:xfrm>
            <a:off x="304800" y="1219200"/>
            <a:ext cx="8382000" cy="1828800"/>
          </a:xfrm>
          <a:noFill/>
        </p:spPr>
        <p:txBody>
          <a:bodyPr/>
          <a:lstStyle/>
          <a:p>
            <a:pPr marL="0" indent="0">
              <a:spcBef>
                <a:spcPts val="600"/>
              </a:spcBef>
              <a:buNone/>
            </a:pPr>
            <a:r>
              <a:rPr lang="en-US" sz="2800" i="1" dirty="0" smtClean="0"/>
              <a:t>2. </a:t>
            </a:r>
            <a:r>
              <a:rPr lang="en-US" sz="2800" i="1" u="sng" dirty="0" smtClean="0"/>
              <a:t>Flammable gas</a:t>
            </a:r>
            <a:r>
              <a:rPr lang="en-US" sz="2800" i="1" dirty="0" smtClean="0"/>
              <a:t> means a gas having a </a:t>
            </a:r>
            <a:r>
              <a:rPr lang="en-US" sz="2800" dirty="0" smtClean="0"/>
              <a:t>flammable</a:t>
            </a:r>
          </a:p>
          <a:p>
            <a:pPr marL="0" indent="0">
              <a:spcBef>
                <a:spcPts val="600"/>
              </a:spcBef>
              <a:buNone/>
            </a:pPr>
            <a:r>
              <a:rPr lang="en-US" sz="2800" dirty="0"/>
              <a:t> </a:t>
            </a:r>
            <a:r>
              <a:rPr lang="en-US" sz="2800" dirty="0" smtClean="0"/>
              <a:t>   range with air at 20°C (68 F)  and a standard</a:t>
            </a:r>
          </a:p>
          <a:p>
            <a:pPr marL="0" indent="0">
              <a:spcBef>
                <a:spcPts val="600"/>
              </a:spcBef>
              <a:buNone/>
            </a:pPr>
            <a:r>
              <a:rPr lang="en-US" sz="2800" dirty="0"/>
              <a:t> </a:t>
            </a:r>
            <a:r>
              <a:rPr lang="en-US" sz="2800" dirty="0" smtClean="0"/>
              <a:t>   pressure of 101.3 </a:t>
            </a:r>
            <a:r>
              <a:rPr lang="en-US" sz="2800" dirty="0" err="1" smtClean="0"/>
              <a:t>kPa</a:t>
            </a:r>
            <a:r>
              <a:rPr lang="en-US" sz="2800" dirty="0" smtClean="0"/>
              <a:t> (14.7 psi). </a:t>
            </a:r>
          </a:p>
        </p:txBody>
      </p:sp>
      <p:pic>
        <p:nvPicPr>
          <p:cNvPr id="59397" name="Picture 11" descr="ghs-gefahrensymbol-einzeletikett-verschiedene-versionen"/>
          <p:cNvPicPr>
            <a:picLocks noChangeAspect="1" noChangeArrowheads="1"/>
          </p:cNvPicPr>
          <p:nvPr/>
        </p:nvPicPr>
        <p:blipFill>
          <a:blip r:embed="rId3" cstate="print"/>
          <a:srcRect/>
          <a:stretch>
            <a:fillRect/>
          </a:stretch>
        </p:blipFill>
        <p:spPr bwMode="auto">
          <a:xfrm>
            <a:off x="755650" y="3687762"/>
            <a:ext cx="2009775" cy="1908175"/>
          </a:xfrm>
          <a:prstGeom prst="rect">
            <a:avLst/>
          </a:prstGeom>
          <a:noFill/>
          <a:ln w="9525">
            <a:noFill/>
            <a:miter lim="800000"/>
            <a:headEnd/>
            <a:tailEnd/>
          </a:ln>
        </p:spPr>
      </p:pic>
      <p:pic>
        <p:nvPicPr>
          <p:cNvPr id="59398" name="Picture 7"/>
          <p:cNvPicPr>
            <a:picLocks noChangeAspect="1" noChangeArrowheads="1"/>
          </p:cNvPicPr>
          <p:nvPr/>
        </p:nvPicPr>
        <p:blipFill>
          <a:blip r:embed="rId4" cstate="print"/>
          <a:srcRect/>
          <a:stretch>
            <a:fillRect/>
          </a:stretch>
        </p:blipFill>
        <p:spPr bwMode="auto">
          <a:xfrm>
            <a:off x="4991100" y="3687762"/>
            <a:ext cx="3657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A69F3B0-642C-4F06-AC9E-63EE784D30D4}" type="slidenum">
              <a:rPr lang="en-US" smtClean="0">
                <a:latin typeface="Arial" pitchFamily="34" charset="0"/>
              </a:rPr>
              <a:pPr/>
              <a:t>31</a:t>
            </a:fld>
            <a:endParaRPr lang="en-US" smtClean="0">
              <a:latin typeface="Arial" pitchFamily="34" charset="0"/>
            </a:endParaRPr>
          </a:p>
        </p:txBody>
      </p:sp>
      <p:sp>
        <p:nvSpPr>
          <p:cNvPr id="41986" name="Rectangle 2"/>
          <p:cNvSpPr>
            <a:spLocks noGrp="1"/>
          </p:cNvSpPr>
          <p:nvPr>
            <p:ph type="title"/>
          </p:nvPr>
        </p:nvSpPr>
        <p:spPr>
          <a:xfrm>
            <a:off x="755650" y="152401"/>
            <a:ext cx="8159750" cy="609600"/>
          </a:xfrm>
        </p:spPr>
        <p:txBody>
          <a:bodyPr/>
          <a:lstStyle/>
          <a:p>
            <a:pPr algn="r" eaLnBrk="1" hangingPunct="1">
              <a:defRPr/>
            </a:pPr>
            <a:r>
              <a:rPr lang="en-US" dirty="0" smtClean="0">
                <a:effectLst/>
              </a:rPr>
              <a:t>Physical Hazards...</a:t>
            </a:r>
          </a:p>
        </p:txBody>
      </p:sp>
      <p:sp>
        <p:nvSpPr>
          <p:cNvPr id="93188" name="Rectangle 3"/>
          <p:cNvSpPr>
            <a:spLocks noGrp="1"/>
          </p:cNvSpPr>
          <p:nvPr>
            <p:ph type="body" idx="1"/>
          </p:nvPr>
        </p:nvSpPr>
        <p:spPr>
          <a:xfrm>
            <a:off x="304800" y="1219200"/>
            <a:ext cx="8458200" cy="5181600"/>
          </a:xfrm>
        </p:spPr>
        <p:txBody>
          <a:bodyPr/>
          <a:lstStyle/>
          <a:p>
            <a:pPr marL="0" indent="0" eaLnBrk="1" hangingPunct="1">
              <a:lnSpc>
                <a:spcPct val="90000"/>
              </a:lnSpc>
              <a:spcBef>
                <a:spcPts val="600"/>
              </a:spcBef>
              <a:buNone/>
              <a:defRPr/>
            </a:pPr>
            <a:r>
              <a:rPr lang="en-US" sz="2800" i="1" dirty="0" smtClean="0"/>
              <a:t>3. </a:t>
            </a:r>
            <a:r>
              <a:rPr lang="en-US" sz="2800" i="1" u="sng" dirty="0" smtClean="0"/>
              <a:t>Aerosol</a:t>
            </a:r>
            <a:r>
              <a:rPr lang="en-US" sz="2800" i="1" dirty="0" smtClean="0"/>
              <a:t> means “any non-refillable </a:t>
            </a:r>
            <a:r>
              <a:rPr lang="en-US" sz="2800" dirty="0" smtClean="0"/>
              <a:t>receptacle</a:t>
            </a:r>
          </a:p>
          <a:p>
            <a:pPr marL="0" indent="0" eaLnBrk="1" hangingPunct="1">
              <a:lnSpc>
                <a:spcPct val="90000"/>
              </a:lnSpc>
              <a:spcBef>
                <a:spcPts val="600"/>
              </a:spcBef>
              <a:buNone/>
              <a:defRPr/>
            </a:pPr>
            <a:r>
              <a:rPr lang="en-US" sz="2800" dirty="0"/>
              <a:t> </a:t>
            </a:r>
            <a:r>
              <a:rPr lang="en-US" sz="2800" dirty="0" smtClean="0"/>
              <a:t>   containing a gas compressed, liquefied or</a:t>
            </a:r>
          </a:p>
          <a:p>
            <a:pPr marL="0" indent="0" eaLnBrk="1" hangingPunct="1">
              <a:lnSpc>
                <a:spcPct val="90000"/>
              </a:lnSpc>
              <a:spcBef>
                <a:spcPts val="600"/>
              </a:spcBef>
              <a:buNone/>
              <a:defRPr/>
            </a:pPr>
            <a:r>
              <a:rPr lang="en-US" sz="2800" dirty="0"/>
              <a:t> </a:t>
            </a:r>
            <a:r>
              <a:rPr lang="en-US" sz="2800" dirty="0" smtClean="0"/>
              <a:t>   dissolved under pressure, and fitted with a</a:t>
            </a:r>
          </a:p>
          <a:p>
            <a:pPr marL="0" indent="0" eaLnBrk="1" hangingPunct="1">
              <a:lnSpc>
                <a:spcPct val="90000"/>
              </a:lnSpc>
              <a:spcBef>
                <a:spcPts val="600"/>
              </a:spcBef>
              <a:buNone/>
              <a:defRPr/>
            </a:pPr>
            <a:r>
              <a:rPr lang="en-US" sz="2800" dirty="0"/>
              <a:t> </a:t>
            </a:r>
            <a:r>
              <a:rPr lang="en-US" sz="2800" dirty="0" smtClean="0"/>
              <a:t>   release device allowing the contents to be</a:t>
            </a:r>
          </a:p>
          <a:p>
            <a:pPr marL="0" indent="0" eaLnBrk="1" hangingPunct="1">
              <a:lnSpc>
                <a:spcPct val="90000"/>
              </a:lnSpc>
              <a:spcBef>
                <a:spcPts val="600"/>
              </a:spcBef>
              <a:buNone/>
              <a:defRPr/>
            </a:pPr>
            <a:r>
              <a:rPr lang="en-US" sz="2800" dirty="0"/>
              <a:t> </a:t>
            </a:r>
            <a:r>
              <a:rPr lang="en-US" sz="2800" dirty="0" smtClean="0"/>
              <a:t>   ejected as particles in suspension in a gas,</a:t>
            </a:r>
          </a:p>
          <a:p>
            <a:pPr marL="0" indent="0" eaLnBrk="1" hangingPunct="1">
              <a:lnSpc>
                <a:spcPct val="90000"/>
              </a:lnSpc>
              <a:spcBef>
                <a:spcPts val="600"/>
              </a:spcBef>
              <a:buNone/>
              <a:defRPr/>
            </a:pPr>
            <a:r>
              <a:rPr lang="en-US" sz="2800" dirty="0"/>
              <a:t> </a:t>
            </a:r>
            <a:r>
              <a:rPr lang="en-US" sz="2800" dirty="0" smtClean="0"/>
              <a:t>   or as a foam, paste, powder, liquid or gas.”</a:t>
            </a:r>
          </a:p>
        </p:txBody>
      </p:sp>
      <p:pic>
        <p:nvPicPr>
          <p:cNvPr id="61445" name="Picture 7"/>
          <p:cNvPicPr>
            <a:picLocks noChangeAspect="1" noChangeArrowheads="1"/>
          </p:cNvPicPr>
          <p:nvPr/>
        </p:nvPicPr>
        <p:blipFill>
          <a:blip r:embed="rId3" cstate="print"/>
          <a:srcRect/>
          <a:stretch>
            <a:fillRect/>
          </a:stretch>
        </p:blipFill>
        <p:spPr bwMode="auto">
          <a:xfrm>
            <a:off x="6400800" y="4038600"/>
            <a:ext cx="1874705" cy="2819400"/>
          </a:xfrm>
          <a:prstGeom prst="rect">
            <a:avLst/>
          </a:prstGeom>
          <a:noFill/>
          <a:ln w="9525">
            <a:noFill/>
            <a:miter lim="800000"/>
            <a:headEnd/>
            <a:tailEnd/>
          </a:ln>
        </p:spPr>
      </p:pic>
      <p:pic>
        <p:nvPicPr>
          <p:cNvPr id="61446" name="Picture 11" descr="ghs-gefahrensymbol-einzeletikett-verschiedene-versionen"/>
          <p:cNvPicPr>
            <a:picLocks noChangeAspect="1" noChangeArrowheads="1"/>
          </p:cNvPicPr>
          <p:nvPr/>
        </p:nvPicPr>
        <p:blipFill>
          <a:blip r:embed="rId4" cstate="print"/>
          <a:srcRect/>
          <a:stretch>
            <a:fillRect/>
          </a:stretch>
        </p:blipFill>
        <p:spPr bwMode="auto">
          <a:xfrm>
            <a:off x="755650" y="531495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A2BF276F-D8BD-491D-8608-F5567CB72316}" type="slidenum">
              <a:rPr lang="en-US" smtClean="0">
                <a:latin typeface="Arial" pitchFamily="34" charset="0"/>
              </a:rPr>
              <a:pPr/>
              <a:t>32</a:t>
            </a:fld>
            <a:endParaRPr lang="en-US" smtClean="0">
              <a:latin typeface="Arial" pitchFamily="34" charset="0"/>
            </a:endParaRPr>
          </a:p>
        </p:txBody>
      </p:sp>
      <p:sp>
        <p:nvSpPr>
          <p:cNvPr id="52226" name="Rectangle 2"/>
          <p:cNvSpPr>
            <a:spLocks noGrp="1"/>
          </p:cNvSpPr>
          <p:nvPr>
            <p:ph type="title"/>
          </p:nvPr>
        </p:nvSpPr>
        <p:spPr>
          <a:xfrm>
            <a:off x="503238" y="152401"/>
            <a:ext cx="8412162" cy="641350"/>
          </a:xfrm>
        </p:spPr>
        <p:txBody>
          <a:bodyPr/>
          <a:lstStyle/>
          <a:p>
            <a:pPr algn="r" eaLnBrk="1" hangingPunct="1">
              <a:defRPr/>
            </a:pPr>
            <a:r>
              <a:rPr lang="en-US" dirty="0" smtClean="0"/>
              <a:t>Physical Hazards … </a:t>
            </a:r>
          </a:p>
        </p:txBody>
      </p:sp>
      <p:sp>
        <p:nvSpPr>
          <p:cNvPr id="62468" name="Rectangle 3"/>
          <p:cNvSpPr>
            <a:spLocks noGrp="1"/>
          </p:cNvSpPr>
          <p:nvPr>
            <p:ph type="body" idx="1"/>
          </p:nvPr>
        </p:nvSpPr>
        <p:spPr>
          <a:xfrm>
            <a:off x="457200" y="1295400"/>
            <a:ext cx="6159500" cy="5257800"/>
          </a:xfrm>
          <a:noFill/>
        </p:spPr>
        <p:txBody>
          <a:bodyPr/>
          <a:lstStyle/>
          <a:p>
            <a:pPr marL="0" indent="0">
              <a:spcBef>
                <a:spcPts val="600"/>
              </a:spcBef>
              <a:buNone/>
            </a:pPr>
            <a:r>
              <a:rPr lang="en-US" sz="2800" i="1" dirty="0" smtClean="0"/>
              <a:t>4. </a:t>
            </a:r>
            <a:r>
              <a:rPr lang="en-US" sz="2800" i="1" u="sng" dirty="0" smtClean="0"/>
              <a:t>Oxidizing gas</a:t>
            </a:r>
            <a:r>
              <a:rPr lang="en-US" sz="2800" i="1" dirty="0" smtClean="0"/>
              <a:t> “means any gas</a:t>
            </a:r>
          </a:p>
          <a:p>
            <a:pPr marL="0" indent="0">
              <a:spcBef>
                <a:spcPts val="600"/>
              </a:spcBef>
              <a:buNone/>
            </a:pPr>
            <a:r>
              <a:rPr lang="en-US" sz="2800" i="1" dirty="0"/>
              <a:t> </a:t>
            </a:r>
            <a:r>
              <a:rPr lang="en-US" sz="2800" i="1" dirty="0" smtClean="0"/>
              <a:t>   which may, </a:t>
            </a:r>
            <a:r>
              <a:rPr lang="en-US" sz="2800" dirty="0" smtClean="0"/>
              <a:t>generally by providing</a:t>
            </a:r>
          </a:p>
          <a:p>
            <a:pPr marL="0" indent="0">
              <a:spcBef>
                <a:spcPts val="600"/>
              </a:spcBef>
              <a:buNone/>
            </a:pPr>
            <a:r>
              <a:rPr lang="en-US" sz="2800" dirty="0"/>
              <a:t> </a:t>
            </a:r>
            <a:r>
              <a:rPr lang="en-US" sz="2800" dirty="0" smtClean="0"/>
              <a:t>   oxygen, cause or contribute to the</a:t>
            </a:r>
          </a:p>
          <a:p>
            <a:pPr marL="0" indent="0">
              <a:spcBef>
                <a:spcPts val="600"/>
              </a:spcBef>
              <a:buNone/>
            </a:pPr>
            <a:r>
              <a:rPr lang="en-US" sz="2800" dirty="0"/>
              <a:t> </a:t>
            </a:r>
            <a:r>
              <a:rPr lang="en-US" sz="2800" dirty="0" smtClean="0"/>
              <a:t>   combustion of other material more</a:t>
            </a:r>
          </a:p>
          <a:p>
            <a:pPr marL="0" indent="0">
              <a:spcBef>
                <a:spcPts val="600"/>
              </a:spcBef>
              <a:buNone/>
            </a:pPr>
            <a:r>
              <a:rPr lang="en-US" sz="2800" dirty="0"/>
              <a:t> </a:t>
            </a:r>
            <a:r>
              <a:rPr lang="en-US" sz="2800" dirty="0" smtClean="0"/>
              <a:t>   than air does”.</a:t>
            </a:r>
          </a:p>
          <a:p>
            <a:pPr marL="0" indent="0">
              <a:spcBef>
                <a:spcPts val="600"/>
              </a:spcBef>
              <a:buNone/>
            </a:pPr>
            <a:endParaRPr lang="en-US" sz="2800" dirty="0" smtClean="0"/>
          </a:p>
          <a:p>
            <a:pPr marL="0" indent="0" eaLnBrk="1" hangingPunct="1">
              <a:spcBef>
                <a:spcPts val="600"/>
              </a:spcBef>
              <a:buNone/>
            </a:pPr>
            <a:r>
              <a:rPr lang="en-US" sz="2800" dirty="0"/>
              <a:t> </a:t>
            </a:r>
            <a:r>
              <a:rPr lang="en-US" sz="2800" dirty="0" smtClean="0"/>
              <a:t>   13-14. </a:t>
            </a:r>
            <a:r>
              <a:rPr lang="en-US" sz="2800" u="sng" dirty="0" smtClean="0"/>
              <a:t>Oxidizing Liquids and Solids</a:t>
            </a:r>
          </a:p>
          <a:p>
            <a:pPr marL="457200" lvl="1" indent="0" eaLnBrk="1" hangingPunct="1">
              <a:spcBef>
                <a:spcPts val="600"/>
              </a:spcBef>
              <a:buNone/>
            </a:pPr>
            <a:r>
              <a:rPr lang="en-US" sz="2400" dirty="0" smtClean="0"/>
              <a:t>Though not necessarily combustible on their own,  generally by yielding  oxygen cause  or contribute combustion of other material.</a:t>
            </a:r>
          </a:p>
        </p:txBody>
      </p:sp>
      <p:pic>
        <p:nvPicPr>
          <p:cNvPr id="62469" name="Picture 9" descr="rondflam_ghs03"/>
          <p:cNvPicPr>
            <a:picLocks noChangeAspect="1" noChangeArrowheads="1"/>
          </p:cNvPicPr>
          <p:nvPr/>
        </p:nvPicPr>
        <p:blipFill>
          <a:blip r:embed="rId3" cstate="print"/>
          <a:srcRect/>
          <a:stretch>
            <a:fillRect/>
          </a:stretch>
        </p:blipFill>
        <p:spPr bwMode="auto">
          <a:xfrm>
            <a:off x="6988175" y="1481140"/>
            <a:ext cx="1927225" cy="1828800"/>
          </a:xfrm>
          <a:prstGeom prst="rect">
            <a:avLst/>
          </a:prstGeom>
          <a:noFill/>
          <a:ln w="9525">
            <a:noFill/>
            <a:miter lim="800000"/>
            <a:headEnd/>
            <a:tailEnd/>
          </a:ln>
        </p:spPr>
      </p:pic>
      <p:pic>
        <p:nvPicPr>
          <p:cNvPr id="62470" name="Picture 7"/>
          <p:cNvPicPr>
            <a:picLocks noChangeAspect="1" noChangeArrowheads="1"/>
          </p:cNvPicPr>
          <p:nvPr/>
        </p:nvPicPr>
        <p:blipFill>
          <a:blip r:embed="rId4" cstate="print"/>
          <a:srcRect/>
          <a:stretch>
            <a:fillRect/>
          </a:stretch>
        </p:blipFill>
        <p:spPr bwMode="auto">
          <a:xfrm>
            <a:off x="6985000" y="3554414"/>
            <a:ext cx="1930400"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D6D63DC4-97A7-40D8-A76A-6272DBF13507}" type="slidenum">
              <a:rPr lang="en-US" smtClean="0">
                <a:latin typeface="Arial" pitchFamily="34" charset="0"/>
              </a:rPr>
              <a:pPr/>
              <a:t>33</a:t>
            </a:fld>
            <a:endParaRPr lang="en-US" smtClean="0">
              <a:latin typeface="Arial" pitchFamily="34" charset="0"/>
            </a:endParaRPr>
          </a:p>
        </p:txBody>
      </p:sp>
      <p:sp>
        <p:nvSpPr>
          <p:cNvPr id="46082" name="Rectangle 2"/>
          <p:cNvSpPr>
            <a:spLocks noGrp="1"/>
          </p:cNvSpPr>
          <p:nvPr>
            <p:ph type="title"/>
          </p:nvPr>
        </p:nvSpPr>
        <p:spPr>
          <a:xfrm>
            <a:off x="1066800" y="152401"/>
            <a:ext cx="7808912" cy="609600"/>
          </a:xfrm>
        </p:spPr>
        <p:txBody>
          <a:bodyPr/>
          <a:lstStyle/>
          <a:p>
            <a:pPr algn="r" eaLnBrk="1" hangingPunct="1">
              <a:defRPr/>
            </a:pPr>
            <a:r>
              <a:rPr lang="en-US" dirty="0" smtClean="0"/>
              <a:t>Physical Hazards ...</a:t>
            </a:r>
          </a:p>
        </p:txBody>
      </p:sp>
      <p:sp>
        <p:nvSpPr>
          <p:cNvPr id="63492" name="Rectangle 3"/>
          <p:cNvSpPr>
            <a:spLocks noGrp="1"/>
          </p:cNvSpPr>
          <p:nvPr>
            <p:ph type="body" idx="1"/>
          </p:nvPr>
        </p:nvSpPr>
        <p:spPr>
          <a:xfrm>
            <a:off x="304800" y="1600200"/>
            <a:ext cx="5942013" cy="4757738"/>
          </a:xfrm>
          <a:noFill/>
        </p:spPr>
        <p:txBody>
          <a:bodyPr/>
          <a:lstStyle/>
          <a:p>
            <a:pPr marL="0" indent="0" eaLnBrk="1" hangingPunct="1">
              <a:lnSpc>
                <a:spcPct val="90000"/>
              </a:lnSpc>
              <a:spcBef>
                <a:spcPts val="600"/>
              </a:spcBef>
              <a:buNone/>
            </a:pPr>
            <a:r>
              <a:rPr lang="en-US" sz="2800" dirty="0" smtClean="0"/>
              <a:t>5. </a:t>
            </a:r>
            <a:r>
              <a:rPr lang="en-US" sz="2800" i="1" u="sng" dirty="0" smtClean="0"/>
              <a:t>Gases Under Pressure</a:t>
            </a:r>
          </a:p>
          <a:p>
            <a:pPr lvl="1" eaLnBrk="1" hangingPunct="1">
              <a:lnSpc>
                <a:spcPct val="90000"/>
              </a:lnSpc>
              <a:spcBef>
                <a:spcPts val="600"/>
              </a:spcBef>
            </a:pPr>
            <a:r>
              <a:rPr lang="en-US" dirty="0" smtClean="0"/>
              <a:t>Gases contained in a receptacle  at a pressure of 200 </a:t>
            </a:r>
            <a:r>
              <a:rPr lang="en-US" dirty="0" err="1" smtClean="0"/>
              <a:t>kPa</a:t>
            </a:r>
            <a:r>
              <a:rPr lang="en-US" dirty="0" smtClean="0"/>
              <a:t>  (29 psi) or more, which are liquefied or liquefied and refrigerated</a:t>
            </a:r>
          </a:p>
          <a:p>
            <a:pPr lvl="1" eaLnBrk="1" hangingPunct="1">
              <a:lnSpc>
                <a:spcPct val="90000"/>
              </a:lnSpc>
              <a:spcBef>
                <a:spcPts val="600"/>
              </a:spcBef>
            </a:pPr>
            <a:endParaRPr lang="en-US" dirty="0" smtClean="0"/>
          </a:p>
          <a:p>
            <a:pPr lvl="1" eaLnBrk="1" hangingPunct="1">
              <a:lnSpc>
                <a:spcPct val="90000"/>
              </a:lnSpc>
              <a:spcBef>
                <a:spcPts val="600"/>
              </a:spcBef>
            </a:pPr>
            <a:r>
              <a:rPr lang="en-US" dirty="0" smtClean="0"/>
              <a:t>Includes 4 groups: compressed gases, liquefied gases, dissolved gases and refrigerated liquefied gases</a:t>
            </a:r>
          </a:p>
        </p:txBody>
      </p:sp>
      <p:pic>
        <p:nvPicPr>
          <p:cNvPr id="63493" name="Picture 7" descr="bottle"/>
          <p:cNvPicPr>
            <a:picLocks noChangeAspect="1" noChangeArrowheads="1"/>
          </p:cNvPicPr>
          <p:nvPr/>
        </p:nvPicPr>
        <p:blipFill>
          <a:blip r:embed="rId3" cstate="print"/>
          <a:srcRect/>
          <a:stretch>
            <a:fillRect/>
          </a:stretch>
        </p:blipFill>
        <p:spPr bwMode="auto">
          <a:xfrm>
            <a:off x="6477000" y="1447800"/>
            <a:ext cx="2230438" cy="2176463"/>
          </a:xfrm>
          <a:prstGeom prst="rect">
            <a:avLst/>
          </a:prstGeom>
          <a:noFill/>
          <a:ln w="9525">
            <a:noFill/>
            <a:miter lim="800000"/>
            <a:headEnd/>
            <a:tailEnd/>
          </a:ln>
        </p:spPr>
      </p:pic>
      <p:pic>
        <p:nvPicPr>
          <p:cNvPr id="63494" name="Picture 7"/>
          <p:cNvPicPr>
            <a:picLocks noChangeAspect="1" noChangeArrowheads="1"/>
          </p:cNvPicPr>
          <p:nvPr/>
        </p:nvPicPr>
        <p:blipFill>
          <a:blip r:embed="rId4" cstate="print"/>
          <a:srcRect/>
          <a:stretch>
            <a:fillRect/>
          </a:stretch>
        </p:blipFill>
        <p:spPr bwMode="auto">
          <a:xfrm>
            <a:off x="6172200" y="3886200"/>
            <a:ext cx="26003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4A13D031-D23D-4818-B694-1FF99815BB5A}" type="slidenum">
              <a:rPr lang="en-US" smtClean="0">
                <a:latin typeface="Arial" pitchFamily="34" charset="0"/>
              </a:rPr>
              <a:pPr/>
              <a:t>34</a:t>
            </a:fld>
            <a:endParaRPr lang="en-US" smtClean="0">
              <a:latin typeface="Arial" pitchFamily="34" charset="0"/>
            </a:endParaRPr>
          </a:p>
        </p:txBody>
      </p:sp>
      <p:sp>
        <p:nvSpPr>
          <p:cNvPr id="41986" name="Rectangle 2"/>
          <p:cNvSpPr>
            <a:spLocks noGrp="1"/>
          </p:cNvSpPr>
          <p:nvPr>
            <p:ph type="title"/>
          </p:nvPr>
        </p:nvSpPr>
        <p:spPr>
          <a:xfrm>
            <a:off x="755650" y="152401"/>
            <a:ext cx="8159750" cy="609600"/>
          </a:xfrm>
        </p:spPr>
        <p:txBody>
          <a:bodyPr/>
          <a:lstStyle/>
          <a:p>
            <a:pPr algn="r" eaLnBrk="1" hangingPunct="1">
              <a:defRPr/>
            </a:pPr>
            <a:r>
              <a:rPr lang="en-US" dirty="0" smtClean="0">
                <a:effectLst/>
              </a:rPr>
              <a:t>Physical Hazards...</a:t>
            </a:r>
          </a:p>
        </p:txBody>
      </p:sp>
      <p:sp>
        <p:nvSpPr>
          <p:cNvPr id="60420" name="Rectangle 3"/>
          <p:cNvSpPr>
            <a:spLocks noGrp="1"/>
          </p:cNvSpPr>
          <p:nvPr>
            <p:ph type="body" idx="1"/>
          </p:nvPr>
        </p:nvSpPr>
        <p:spPr>
          <a:xfrm>
            <a:off x="0" y="1295399"/>
            <a:ext cx="5616575" cy="5470525"/>
          </a:xfrm>
          <a:noFill/>
        </p:spPr>
        <p:txBody>
          <a:bodyPr/>
          <a:lstStyle/>
          <a:p>
            <a:pPr marL="0" indent="0" eaLnBrk="1" hangingPunct="1">
              <a:lnSpc>
                <a:spcPct val="90000"/>
              </a:lnSpc>
              <a:spcBef>
                <a:spcPts val="600"/>
              </a:spcBef>
              <a:buNone/>
            </a:pPr>
            <a:r>
              <a:rPr lang="en-US" sz="2800" dirty="0" smtClean="0"/>
              <a:t>6. </a:t>
            </a:r>
            <a:r>
              <a:rPr lang="en-US" sz="2800" i="1" u="sng" dirty="0" smtClean="0"/>
              <a:t>Flammable Liquids</a:t>
            </a:r>
          </a:p>
          <a:p>
            <a:pPr lvl="1" eaLnBrk="1" hangingPunct="1">
              <a:lnSpc>
                <a:spcPct val="90000"/>
              </a:lnSpc>
              <a:spcBef>
                <a:spcPts val="600"/>
              </a:spcBef>
            </a:pPr>
            <a:r>
              <a:rPr lang="en-US" dirty="0" smtClean="0"/>
              <a:t>Any liquid with a flash point of 93 degrees C (199.4 F) or less.</a:t>
            </a:r>
          </a:p>
          <a:p>
            <a:pPr marL="457200" lvl="1" indent="0" eaLnBrk="1" hangingPunct="1">
              <a:lnSpc>
                <a:spcPct val="90000"/>
              </a:lnSpc>
              <a:spcBef>
                <a:spcPts val="600"/>
              </a:spcBef>
              <a:buNone/>
            </a:pPr>
            <a:endParaRPr lang="en-US" dirty="0" smtClean="0"/>
          </a:p>
          <a:p>
            <a:pPr marL="457200" lvl="1" indent="0" eaLnBrk="1" hangingPunct="1">
              <a:lnSpc>
                <a:spcPct val="90000"/>
              </a:lnSpc>
              <a:spcBef>
                <a:spcPts val="600"/>
              </a:spcBef>
              <a:buNone/>
            </a:pPr>
            <a:endParaRPr lang="en-US" dirty="0" smtClean="0"/>
          </a:p>
          <a:p>
            <a:pPr marL="0" indent="0" eaLnBrk="1" hangingPunct="1">
              <a:lnSpc>
                <a:spcPct val="90000"/>
              </a:lnSpc>
              <a:spcBef>
                <a:spcPts val="600"/>
              </a:spcBef>
              <a:buNone/>
            </a:pPr>
            <a:r>
              <a:rPr lang="en-US" sz="2800" dirty="0" smtClean="0"/>
              <a:t>7. </a:t>
            </a:r>
            <a:r>
              <a:rPr lang="en-US" sz="2800" i="1" u="sng" dirty="0" smtClean="0"/>
              <a:t>Flammable Solids </a:t>
            </a:r>
            <a:r>
              <a:rPr lang="en-US" sz="2800" dirty="0" smtClean="0"/>
              <a:t>means a</a:t>
            </a:r>
          </a:p>
          <a:p>
            <a:pPr marL="0" indent="0" eaLnBrk="1" hangingPunct="1">
              <a:lnSpc>
                <a:spcPct val="90000"/>
              </a:lnSpc>
              <a:spcBef>
                <a:spcPts val="600"/>
              </a:spcBef>
              <a:buNone/>
            </a:pPr>
            <a:r>
              <a:rPr lang="en-US" sz="2800" dirty="0"/>
              <a:t> </a:t>
            </a:r>
            <a:r>
              <a:rPr lang="en-US" sz="2800" dirty="0" smtClean="0"/>
              <a:t>   solid, usually in a powder</a:t>
            </a:r>
          </a:p>
          <a:p>
            <a:pPr marL="0" indent="0" eaLnBrk="1" hangingPunct="1">
              <a:lnSpc>
                <a:spcPct val="90000"/>
              </a:lnSpc>
              <a:spcBef>
                <a:spcPts val="600"/>
              </a:spcBef>
              <a:buNone/>
            </a:pPr>
            <a:r>
              <a:rPr lang="en-US" sz="2800" dirty="0"/>
              <a:t> </a:t>
            </a:r>
            <a:r>
              <a:rPr lang="en-US" sz="2800" dirty="0" smtClean="0"/>
              <a:t>   or granular form, that is</a:t>
            </a:r>
          </a:p>
          <a:p>
            <a:pPr marL="0" indent="0" eaLnBrk="1" hangingPunct="1">
              <a:lnSpc>
                <a:spcPct val="90000"/>
              </a:lnSpc>
              <a:spcBef>
                <a:spcPts val="600"/>
              </a:spcBef>
              <a:buNone/>
            </a:pPr>
            <a:r>
              <a:rPr lang="en-US" sz="2800" dirty="0"/>
              <a:t> </a:t>
            </a:r>
            <a:r>
              <a:rPr lang="en-US" sz="2800" dirty="0" smtClean="0"/>
              <a:t>   easily combustible through</a:t>
            </a:r>
          </a:p>
          <a:p>
            <a:pPr marL="0" indent="0" eaLnBrk="1" hangingPunct="1">
              <a:lnSpc>
                <a:spcPct val="90000"/>
              </a:lnSpc>
              <a:spcBef>
                <a:spcPts val="600"/>
              </a:spcBef>
              <a:buNone/>
            </a:pPr>
            <a:r>
              <a:rPr lang="en-US" sz="2800" dirty="0"/>
              <a:t> </a:t>
            </a:r>
            <a:r>
              <a:rPr lang="en-US" sz="2800" dirty="0" smtClean="0"/>
              <a:t>   friction.</a:t>
            </a:r>
          </a:p>
          <a:p>
            <a:pPr eaLnBrk="1" hangingPunct="1">
              <a:lnSpc>
                <a:spcPct val="90000"/>
              </a:lnSpc>
              <a:buFont typeface="Wingdings" pitchFamily="2" charset="2"/>
              <a:buNone/>
            </a:pPr>
            <a:endParaRPr lang="en-US" dirty="0" smtClean="0"/>
          </a:p>
        </p:txBody>
      </p:sp>
      <p:pic>
        <p:nvPicPr>
          <p:cNvPr id="60421" name="Picture 11" descr="ghs-gefahrensymbol-einzeletikett-verschiedene-versionen"/>
          <p:cNvPicPr>
            <a:picLocks noChangeAspect="1" noChangeArrowheads="1"/>
          </p:cNvPicPr>
          <p:nvPr/>
        </p:nvPicPr>
        <p:blipFill>
          <a:blip r:embed="rId3" cstate="print"/>
          <a:srcRect/>
          <a:stretch>
            <a:fillRect/>
          </a:stretch>
        </p:blipFill>
        <p:spPr bwMode="auto">
          <a:xfrm>
            <a:off x="0" y="0"/>
            <a:ext cx="1143000" cy="1085850"/>
          </a:xfrm>
          <a:prstGeom prst="rect">
            <a:avLst/>
          </a:prstGeom>
          <a:noFill/>
          <a:ln w="9525">
            <a:noFill/>
            <a:miter lim="800000"/>
            <a:headEnd/>
            <a:tailEnd/>
          </a:ln>
        </p:spPr>
      </p:pic>
      <p:pic>
        <p:nvPicPr>
          <p:cNvPr id="60422" name="Picture 7"/>
          <p:cNvPicPr>
            <a:picLocks noChangeAspect="1" noChangeArrowheads="1"/>
          </p:cNvPicPr>
          <p:nvPr/>
        </p:nvPicPr>
        <p:blipFill>
          <a:blip r:embed="rId4" cstate="print"/>
          <a:srcRect/>
          <a:stretch>
            <a:fillRect/>
          </a:stretch>
        </p:blipFill>
        <p:spPr bwMode="auto">
          <a:xfrm>
            <a:off x="5826125" y="4030661"/>
            <a:ext cx="2847975" cy="1905000"/>
          </a:xfrm>
          <a:prstGeom prst="rect">
            <a:avLst/>
          </a:prstGeom>
          <a:noFill/>
          <a:ln w="9525">
            <a:noFill/>
            <a:miter lim="800000"/>
            <a:headEnd/>
            <a:tailEnd/>
          </a:ln>
        </p:spPr>
      </p:pic>
      <p:pic>
        <p:nvPicPr>
          <p:cNvPr id="60423" name="Picture 9"/>
          <p:cNvPicPr>
            <a:picLocks noChangeAspect="1" noChangeArrowheads="1"/>
          </p:cNvPicPr>
          <p:nvPr/>
        </p:nvPicPr>
        <p:blipFill>
          <a:blip r:embed="rId5" cstate="print"/>
          <a:srcRect/>
          <a:stretch>
            <a:fillRect/>
          </a:stretch>
        </p:blipFill>
        <p:spPr bwMode="auto">
          <a:xfrm>
            <a:off x="5789612" y="1285081"/>
            <a:ext cx="292100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459F73A4-9D14-440F-8442-336E547E1802}" type="slidenum">
              <a:rPr lang="en-US" smtClean="0">
                <a:latin typeface="Arial" pitchFamily="34" charset="0"/>
              </a:rPr>
              <a:pPr/>
              <a:t>35</a:t>
            </a:fld>
            <a:endParaRPr lang="en-US" smtClean="0">
              <a:latin typeface="Arial" pitchFamily="34" charset="0"/>
            </a:endParaRPr>
          </a:p>
        </p:txBody>
      </p:sp>
      <p:sp>
        <p:nvSpPr>
          <p:cNvPr id="47106" name="Rectangle 2"/>
          <p:cNvSpPr>
            <a:spLocks noGrp="1"/>
          </p:cNvSpPr>
          <p:nvPr>
            <p:ph type="title"/>
          </p:nvPr>
        </p:nvSpPr>
        <p:spPr>
          <a:xfrm>
            <a:off x="1104900" y="152400"/>
            <a:ext cx="7734300" cy="730250"/>
          </a:xfrm>
        </p:spPr>
        <p:txBody>
          <a:bodyPr/>
          <a:lstStyle/>
          <a:p>
            <a:pPr algn="r" eaLnBrk="1" hangingPunct="1">
              <a:defRPr/>
            </a:pPr>
            <a:r>
              <a:rPr lang="en-US" dirty="0" smtClean="0"/>
              <a:t>Physical Hazards …</a:t>
            </a:r>
          </a:p>
        </p:txBody>
      </p:sp>
      <p:sp>
        <p:nvSpPr>
          <p:cNvPr id="64516" name="Rectangle 3"/>
          <p:cNvSpPr>
            <a:spLocks noGrp="1"/>
          </p:cNvSpPr>
          <p:nvPr>
            <p:ph type="body" idx="1"/>
          </p:nvPr>
        </p:nvSpPr>
        <p:spPr>
          <a:xfrm>
            <a:off x="457200" y="1143000"/>
            <a:ext cx="8686800" cy="2635251"/>
          </a:xfrm>
          <a:noFill/>
        </p:spPr>
        <p:txBody>
          <a:bodyPr/>
          <a:lstStyle/>
          <a:p>
            <a:pPr marL="0" indent="0" eaLnBrk="1" hangingPunct="1">
              <a:spcBef>
                <a:spcPts val="600"/>
              </a:spcBef>
              <a:buNone/>
            </a:pPr>
            <a:r>
              <a:rPr lang="en-US" sz="2800" i="1" dirty="0" smtClean="0"/>
              <a:t>8. </a:t>
            </a:r>
            <a:r>
              <a:rPr lang="en-US" sz="2800" i="1" u="sng" dirty="0" smtClean="0"/>
              <a:t>Self-reactive chemicals </a:t>
            </a:r>
            <a:r>
              <a:rPr lang="en-US" sz="2800" i="1" dirty="0" smtClean="0"/>
              <a:t>are thermally</a:t>
            </a:r>
          </a:p>
          <a:p>
            <a:pPr marL="0" indent="0" eaLnBrk="1" hangingPunct="1">
              <a:spcBef>
                <a:spcPts val="600"/>
              </a:spcBef>
              <a:buNone/>
            </a:pPr>
            <a:r>
              <a:rPr lang="en-US" sz="2800" i="1" dirty="0"/>
              <a:t> </a:t>
            </a:r>
            <a:r>
              <a:rPr lang="en-US" sz="2800" i="1" dirty="0" smtClean="0"/>
              <a:t>   </a:t>
            </a:r>
            <a:r>
              <a:rPr lang="en-US" sz="2800" dirty="0" smtClean="0"/>
              <a:t>unstable liquid or solid chemicals liable to</a:t>
            </a:r>
          </a:p>
          <a:p>
            <a:pPr marL="0" indent="0" eaLnBrk="1" hangingPunct="1">
              <a:spcBef>
                <a:spcPts val="600"/>
              </a:spcBef>
              <a:buNone/>
            </a:pPr>
            <a:r>
              <a:rPr lang="en-US" sz="2800" dirty="0"/>
              <a:t> </a:t>
            </a:r>
            <a:r>
              <a:rPr lang="en-US" sz="2800" dirty="0" smtClean="0"/>
              <a:t>   undergo a strongly exothermic</a:t>
            </a:r>
          </a:p>
          <a:p>
            <a:pPr marL="0" indent="0" eaLnBrk="1" hangingPunct="1">
              <a:spcBef>
                <a:spcPts val="600"/>
              </a:spcBef>
              <a:buNone/>
            </a:pPr>
            <a:r>
              <a:rPr lang="en-US" sz="2800" dirty="0"/>
              <a:t> </a:t>
            </a:r>
            <a:r>
              <a:rPr lang="en-US" sz="2800" dirty="0" smtClean="0"/>
              <a:t>   decomposition even without participation of</a:t>
            </a:r>
          </a:p>
          <a:p>
            <a:pPr marL="0" indent="0" eaLnBrk="1" hangingPunct="1">
              <a:spcBef>
                <a:spcPts val="600"/>
              </a:spcBef>
              <a:buNone/>
            </a:pPr>
            <a:r>
              <a:rPr lang="en-US" sz="2800" dirty="0"/>
              <a:t> </a:t>
            </a:r>
            <a:r>
              <a:rPr lang="en-US" sz="2800" dirty="0" smtClean="0"/>
              <a:t>   oxygen (air).</a:t>
            </a:r>
          </a:p>
          <a:p>
            <a:pPr marL="0" indent="0">
              <a:buNone/>
            </a:pPr>
            <a:endParaRPr lang="en-US" dirty="0" smtClean="0"/>
          </a:p>
        </p:txBody>
      </p:sp>
      <p:pic>
        <p:nvPicPr>
          <p:cNvPr id="64517" name="Picture 4"/>
          <p:cNvPicPr>
            <a:picLocks noChangeAspect="1" noChangeArrowheads="1"/>
          </p:cNvPicPr>
          <p:nvPr/>
        </p:nvPicPr>
        <p:blipFill>
          <a:blip r:embed="rId3" cstate="print"/>
          <a:srcRect/>
          <a:stretch>
            <a:fillRect/>
          </a:stretch>
        </p:blipFill>
        <p:spPr bwMode="auto">
          <a:xfrm>
            <a:off x="6172200" y="3778252"/>
            <a:ext cx="1728788" cy="2521288"/>
          </a:xfrm>
          <a:prstGeom prst="rect">
            <a:avLst/>
          </a:prstGeom>
          <a:noFill/>
          <a:ln w="9525">
            <a:noFill/>
            <a:miter lim="800000"/>
            <a:headEnd/>
            <a:tailEnd/>
          </a:ln>
        </p:spPr>
      </p:pic>
      <p:pic>
        <p:nvPicPr>
          <p:cNvPr id="64518" name="Picture 11" descr="ghs-gefahrensymbol-einzeletikett-verschiedene-versionen"/>
          <p:cNvPicPr>
            <a:picLocks noChangeAspect="1" noChangeArrowheads="1"/>
          </p:cNvPicPr>
          <p:nvPr/>
        </p:nvPicPr>
        <p:blipFill>
          <a:blip r:embed="rId4" cstate="print"/>
          <a:srcRect/>
          <a:stretch>
            <a:fillRect/>
          </a:stretch>
        </p:blipFill>
        <p:spPr bwMode="auto">
          <a:xfrm>
            <a:off x="1117600" y="521369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CC2406EC-4D81-4C17-900D-132450A430FD}" type="slidenum">
              <a:rPr lang="en-US" smtClean="0">
                <a:latin typeface="Arial" pitchFamily="34" charset="0"/>
              </a:rPr>
              <a:pPr/>
              <a:t>36</a:t>
            </a:fld>
            <a:endParaRPr lang="en-US" smtClean="0">
              <a:latin typeface="Arial" pitchFamily="34" charset="0"/>
            </a:endParaRPr>
          </a:p>
        </p:txBody>
      </p:sp>
      <p:sp>
        <p:nvSpPr>
          <p:cNvPr id="49154" name="Rectangle 2"/>
          <p:cNvSpPr>
            <a:spLocks noGrp="1"/>
          </p:cNvSpPr>
          <p:nvPr>
            <p:ph type="title"/>
          </p:nvPr>
        </p:nvSpPr>
        <p:spPr>
          <a:xfrm>
            <a:off x="1184275" y="76200"/>
            <a:ext cx="7807325" cy="685800"/>
          </a:xfrm>
        </p:spPr>
        <p:txBody>
          <a:bodyPr/>
          <a:lstStyle/>
          <a:p>
            <a:pPr algn="r" eaLnBrk="1" hangingPunct="1">
              <a:defRPr/>
            </a:pPr>
            <a:r>
              <a:rPr lang="en-US" dirty="0" smtClean="0"/>
              <a:t>Physical Hazards …</a:t>
            </a:r>
          </a:p>
        </p:txBody>
      </p:sp>
      <p:sp>
        <p:nvSpPr>
          <p:cNvPr id="65540" name="Rectangle 3"/>
          <p:cNvSpPr>
            <a:spLocks noGrp="1"/>
          </p:cNvSpPr>
          <p:nvPr>
            <p:ph type="body" idx="1"/>
          </p:nvPr>
        </p:nvSpPr>
        <p:spPr>
          <a:xfrm>
            <a:off x="533400" y="1524000"/>
            <a:ext cx="8153400" cy="4525963"/>
          </a:xfrm>
          <a:noFill/>
        </p:spPr>
        <p:txBody>
          <a:bodyPr/>
          <a:lstStyle/>
          <a:p>
            <a:pPr marL="0" indent="0" eaLnBrk="1" hangingPunct="1">
              <a:spcBef>
                <a:spcPts val="600"/>
              </a:spcBef>
              <a:buNone/>
            </a:pPr>
            <a:r>
              <a:rPr lang="en-US" sz="2800" dirty="0" smtClean="0"/>
              <a:t>9-10. </a:t>
            </a:r>
            <a:r>
              <a:rPr lang="en-US" sz="2800" u="sng" dirty="0" smtClean="0"/>
              <a:t>Pyrophoric Solids &amp; Liquids </a:t>
            </a:r>
            <a:r>
              <a:rPr lang="en-US" sz="2800" dirty="0" smtClean="0"/>
              <a:t>m</a:t>
            </a:r>
            <a:r>
              <a:rPr lang="en-US" sz="2800" i="1" dirty="0" smtClean="0"/>
              <a:t>eans a  solid</a:t>
            </a:r>
          </a:p>
          <a:p>
            <a:pPr marL="0" indent="0" eaLnBrk="1" hangingPunct="1">
              <a:spcBef>
                <a:spcPts val="600"/>
              </a:spcBef>
              <a:buNone/>
            </a:pPr>
            <a:r>
              <a:rPr lang="en-US" sz="2800" i="1" dirty="0"/>
              <a:t> </a:t>
            </a:r>
            <a:r>
              <a:rPr lang="en-US" sz="2800" i="1" dirty="0" smtClean="0"/>
              <a:t>        liquid “which, </a:t>
            </a:r>
            <a:r>
              <a:rPr lang="en-US" sz="2800" dirty="0" smtClean="0"/>
              <a:t>even in small quantities, is</a:t>
            </a:r>
          </a:p>
          <a:p>
            <a:pPr marL="0" indent="0" eaLnBrk="1" hangingPunct="1">
              <a:spcBef>
                <a:spcPts val="600"/>
              </a:spcBef>
              <a:buNone/>
            </a:pPr>
            <a:r>
              <a:rPr lang="en-US" sz="2800" dirty="0"/>
              <a:t> </a:t>
            </a:r>
            <a:r>
              <a:rPr lang="en-US" sz="2800" dirty="0" smtClean="0"/>
              <a:t>        liable to ignite within five minutes after</a:t>
            </a:r>
          </a:p>
          <a:p>
            <a:pPr marL="0" indent="0" eaLnBrk="1" hangingPunct="1">
              <a:spcBef>
                <a:spcPts val="600"/>
              </a:spcBef>
              <a:buNone/>
            </a:pPr>
            <a:r>
              <a:rPr lang="en-US" sz="2800" dirty="0"/>
              <a:t> </a:t>
            </a:r>
            <a:r>
              <a:rPr lang="en-US" sz="2800" dirty="0" smtClean="0"/>
              <a:t>        coming into contact with air”.</a:t>
            </a:r>
            <a:endParaRPr lang="en-US" sz="2000" dirty="0" smtClean="0"/>
          </a:p>
        </p:txBody>
      </p:sp>
      <p:pic>
        <p:nvPicPr>
          <p:cNvPr id="65541" name="Picture 6"/>
          <p:cNvPicPr>
            <a:picLocks noChangeAspect="1" noChangeArrowheads="1"/>
          </p:cNvPicPr>
          <p:nvPr/>
        </p:nvPicPr>
        <p:blipFill>
          <a:blip r:embed="rId3" cstate="print"/>
          <a:srcRect/>
          <a:stretch>
            <a:fillRect/>
          </a:stretch>
        </p:blipFill>
        <p:spPr bwMode="auto">
          <a:xfrm>
            <a:off x="6553200" y="3200400"/>
            <a:ext cx="2133600" cy="2971800"/>
          </a:xfrm>
          <a:prstGeom prst="rect">
            <a:avLst/>
          </a:prstGeom>
          <a:noFill/>
          <a:ln w="9525">
            <a:noFill/>
            <a:miter lim="800000"/>
            <a:headEnd/>
            <a:tailEnd/>
          </a:ln>
        </p:spPr>
      </p:pic>
      <p:pic>
        <p:nvPicPr>
          <p:cNvPr id="65542" name="Picture 7"/>
          <p:cNvPicPr>
            <a:picLocks noChangeAspect="1" noChangeArrowheads="1"/>
          </p:cNvPicPr>
          <p:nvPr/>
        </p:nvPicPr>
        <p:blipFill>
          <a:blip r:embed="rId4" cstate="print"/>
          <a:srcRect/>
          <a:stretch>
            <a:fillRect/>
          </a:stretch>
        </p:blipFill>
        <p:spPr bwMode="auto">
          <a:xfrm>
            <a:off x="629158" y="3962400"/>
            <a:ext cx="2235200" cy="1676400"/>
          </a:xfrm>
          <a:prstGeom prst="rect">
            <a:avLst/>
          </a:prstGeom>
          <a:noFill/>
          <a:ln w="9525">
            <a:noFill/>
            <a:miter lim="800000"/>
            <a:headEnd/>
            <a:tailEnd/>
          </a:ln>
        </p:spPr>
      </p:pic>
      <p:pic>
        <p:nvPicPr>
          <p:cNvPr id="65543" name="Picture 11" descr="ghs-gefahrensymbol-einzeletikett-verschiedene-versionen"/>
          <p:cNvPicPr>
            <a:picLocks noChangeAspect="1" noChangeArrowheads="1"/>
          </p:cNvPicPr>
          <p:nvPr/>
        </p:nvPicPr>
        <p:blipFill>
          <a:blip r:embed="rId5" cstate="print"/>
          <a:srcRect/>
          <a:stretch>
            <a:fillRect/>
          </a:stretch>
        </p:blipFill>
        <p:spPr bwMode="auto">
          <a:xfrm>
            <a:off x="4149979" y="4143375"/>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12"/>
          </p:nvPr>
        </p:nvSpPr>
        <p:spPr>
          <a:noFill/>
        </p:spPr>
        <p:txBody>
          <a:bodyPr/>
          <a:lstStyle/>
          <a:p>
            <a:fld id="{F6612C71-74DB-4D6A-866C-C30A275DA250}" type="slidenum">
              <a:rPr lang="en-US" smtClean="0">
                <a:latin typeface="Arial" pitchFamily="34" charset="0"/>
              </a:rPr>
              <a:pPr/>
              <a:t>37</a:t>
            </a:fld>
            <a:endParaRPr lang="en-US" smtClean="0">
              <a:latin typeface="Arial" pitchFamily="34" charset="0"/>
            </a:endParaRPr>
          </a:p>
        </p:txBody>
      </p:sp>
      <p:sp>
        <p:nvSpPr>
          <p:cNvPr id="231426" name="Rectangle 2"/>
          <p:cNvSpPr>
            <a:spLocks noGrp="1"/>
          </p:cNvSpPr>
          <p:nvPr>
            <p:ph type="title" idx="4294967295"/>
          </p:nvPr>
        </p:nvSpPr>
        <p:spPr>
          <a:xfrm>
            <a:off x="1219200" y="152400"/>
            <a:ext cx="7734300" cy="609600"/>
          </a:xfrm>
        </p:spPr>
        <p:txBody>
          <a:bodyPr/>
          <a:lstStyle/>
          <a:p>
            <a:pPr algn="r" eaLnBrk="1" hangingPunct="1">
              <a:defRPr/>
            </a:pPr>
            <a:r>
              <a:rPr lang="en-US" dirty="0" smtClean="0"/>
              <a:t>Physical Hazards …</a:t>
            </a:r>
          </a:p>
        </p:txBody>
      </p:sp>
      <p:sp>
        <p:nvSpPr>
          <p:cNvPr id="66564" name="Rectangle 3"/>
          <p:cNvSpPr>
            <a:spLocks noGrp="1"/>
          </p:cNvSpPr>
          <p:nvPr>
            <p:ph type="body" idx="4294967295"/>
          </p:nvPr>
        </p:nvSpPr>
        <p:spPr>
          <a:xfrm>
            <a:off x="457200" y="1143000"/>
            <a:ext cx="8229600" cy="3581400"/>
          </a:xfrm>
          <a:noFill/>
        </p:spPr>
        <p:txBody>
          <a:bodyPr/>
          <a:lstStyle/>
          <a:p>
            <a:pPr marL="0" indent="0" eaLnBrk="1" hangingPunct="1">
              <a:lnSpc>
                <a:spcPct val="90000"/>
              </a:lnSpc>
              <a:spcBef>
                <a:spcPts val="600"/>
              </a:spcBef>
              <a:buNone/>
            </a:pPr>
            <a:r>
              <a:rPr lang="en-US" sz="2800" dirty="0" smtClean="0"/>
              <a:t>11. </a:t>
            </a:r>
            <a:r>
              <a:rPr lang="en-US" sz="2800" u="sng" dirty="0" smtClean="0"/>
              <a:t>Self-Heating Chemicals</a:t>
            </a:r>
          </a:p>
          <a:p>
            <a:pPr lvl="1" eaLnBrk="1" hangingPunct="1">
              <a:lnSpc>
                <a:spcPct val="90000"/>
              </a:lnSpc>
              <a:spcBef>
                <a:spcPts val="600"/>
              </a:spcBef>
            </a:pPr>
            <a:r>
              <a:rPr lang="en-US" dirty="0" smtClean="0"/>
              <a:t>Solids or liquids, other than pyrophoric,  which by reaction with air and without energy supply is liable to self heat.</a:t>
            </a:r>
          </a:p>
          <a:p>
            <a:pPr lvl="1" eaLnBrk="1" hangingPunct="1">
              <a:lnSpc>
                <a:spcPct val="90000"/>
              </a:lnSpc>
              <a:spcBef>
                <a:spcPts val="600"/>
              </a:spcBef>
            </a:pPr>
            <a:r>
              <a:rPr lang="en-US" dirty="0" smtClean="0"/>
              <a:t>They require large amounts of material and long periods of time to ignite.</a:t>
            </a:r>
          </a:p>
        </p:txBody>
      </p:sp>
      <p:pic>
        <p:nvPicPr>
          <p:cNvPr id="66565" name="Picture 7" descr="ANd9GcSzLQ5LitYMXsEqQJHD4kIqThVygnL-pkRmnVJhmwdq6dp2TCfpcQ"/>
          <p:cNvPicPr>
            <a:picLocks noChangeAspect="1" noChangeArrowheads="1"/>
          </p:cNvPicPr>
          <p:nvPr/>
        </p:nvPicPr>
        <p:blipFill>
          <a:blip r:embed="rId3" cstate="print"/>
          <a:srcRect/>
          <a:stretch>
            <a:fillRect/>
          </a:stretch>
        </p:blipFill>
        <p:spPr bwMode="auto">
          <a:xfrm>
            <a:off x="5791200" y="4648200"/>
            <a:ext cx="2836863" cy="1824038"/>
          </a:xfrm>
          <a:prstGeom prst="rect">
            <a:avLst/>
          </a:prstGeom>
          <a:noFill/>
          <a:ln w="9525">
            <a:noFill/>
            <a:miter lim="800000"/>
            <a:headEnd/>
            <a:tailEnd/>
          </a:ln>
        </p:spPr>
      </p:pic>
      <p:pic>
        <p:nvPicPr>
          <p:cNvPr id="66566" name="Picture 7"/>
          <p:cNvPicPr>
            <a:picLocks noChangeAspect="1" noChangeArrowheads="1"/>
          </p:cNvPicPr>
          <p:nvPr/>
        </p:nvPicPr>
        <p:blipFill>
          <a:blip r:embed="rId4" cstate="print"/>
          <a:srcRect/>
          <a:stretch>
            <a:fillRect/>
          </a:stretch>
        </p:blipFill>
        <p:spPr bwMode="auto">
          <a:xfrm>
            <a:off x="990600" y="4694238"/>
            <a:ext cx="4267200" cy="2163762"/>
          </a:xfrm>
          <a:prstGeom prst="rect">
            <a:avLst/>
          </a:prstGeom>
          <a:noFill/>
          <a:ln w="9525">
            <a:noFill/>
            <a:miter lim="800000"/>
            <a:headEnd/>
            <a:tailEnd/>
          </a:ln>
        </p:spPr>
      </p:pic>
      <p:pic>
        <p:nvPicPr>
          <p:cNvPr id="66567" name="Picture 11" descr="ghs-gefahrensymbol-einzeletikett-verschiedene-versionen"/>
          <p:cNvPicPr>
            <a:picLocks noChangeAspect="1" noChangeArrowheads="1"/>
          </p:cNvPicPr>
          <p:nvPr/>
        </p:nvPicPr>
        <p:blipFill>
          <a:blip r:embed="rId5"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5DBB0D25-288A-499F-96AA-DD629ED96019}" type="slidenum">
              <a:rPr lang="en-US" smtClean="0">
                <a:latin typeface="Arial" pitchFamily="34" charset="0"/>
              </a:rPr>
              <a:pPr/>
              <a:t>38</a:t>
            </a:fld>
            <a:endParaRPr lang="en-US" smtClean="0">
              <a:latin typeface="Arial" pitchFamily="34" charset="0"/>
            </a:endParaRPr>
          </a:p>
        </p:txBody>
      </p:sp>
      <p:sp>
        <p:nvSpPr>
          <p:cNvPr id="51202" name="Rectangle 2"/>
          <p:cNvSpPr>
            <a:spLocks noGrp="1"/>
          </p:cNvSpPr>
          <p:nvPr>
            <p:ph type="title"/>
          </p:nvPr>
        </p:nvSpPr>
        <p:spPr>
          <a:xfrm>
            <a:off x="998537" y="228601"/>
            <a:ext cx="7993063" cy="533400"/>
          </a:xfrm>
        </p:spPr>
        <p:txBody>
          <a:bodyPr/>
          <a:lstStyle/>
          <a:p>
            <a:pPr algn="r" eaLnBrk="1" hangingPunct="1">
              <a:defRPr/>
            </a:pPr>
            <a:r>
              <a:rPr lang="en-US" dirty="0" smtClean="0">
                <a:effectLst/>
              </a:rPr>
              <a:t>Physical Hazards …</a:t>
            </a:r>
          </a:p>
        </p:txBody>
      </p:sp>
      <p:sp>
        <p:nvSpPr>
          <p:cNvPr id="67588" name="Rectangle 3"/>
          <p:cNvSpPr>
            <a:spLocks noGrp="1"/>
          </p:cNvSpPr>
          <p:nvPr>
            <p:ph type="body" idx="4294967295"/>
          </p:nvPr>
        </p:nvSpPr>
        <p:spPr>
          <a:xfrm>
            <a:off x="457200" y="1371600"/>
            <a:ext cx="8101013" cy="4495800"/>
          </a:xfrm>
          <a:noFill/>
        </p:spPr>
        <p:txBody>
          <a:bodyPr/>
          <a:lstStyle/>
          <a:p>
            <a:pPr marL="0" indent="0">
              <a:spcBef>
                <a:spcPts val="600"/>
              </a:spcBef>
              <a:buNone/>
            </a:pPr>
            <a:r>
              <a:rPr lang="en-US" sz="2800" b="1" i="1" dirty="0" smtClean="0"/>
              <a:t>12. </a:t>
            </a:r>
            <a:r>
              <a:rPr lang="en-US" sz="2800" i="1" u="sng" dirty="0" smtClean="0"/>
              <a:t>Chemicals which in contact with water, Emit Flammable Gas</a:t>
            </a:r>
            <a:r>
              <a:rPr lang="en-US" sz="2800" i="1" dirty="0" smtClean="0"/>
              <a:t>  are solid or liquid </a:t>
            </a:r>
            <a:r>
              <a:rPr lang="en-US" sz="2800" dirty="0" smtClean="0"/>
              <a:t>chemicals which, by interaction with water, are liable to become spontaneously flammable or to give off flammable gases in dangerous quantities</a:t>
            </a:r>
            <a:r>
              <a:rPr lang="en-US" sz="2800" dirty="0"/>
              <a:t>.</a:t>
            </a:r>
            <a:endParaRPr lang="en-US" sz="2800" dirty="0" smtClean="0"/>
          </a:p>
        </p:txBody>
      </p:sp>
      <p:pic>
        <p:nvPicPr>
          <p:cNvPr id="67589" name="Picture 6" descr="ANd9GcREK3-YFH4R3sZgJR91HH-teOWpVIXYx07T0iFzdwsgnFdYEcFt"/>
          <p:cNvPicPr>
            <a:picLocks noChangeAspect="1" noChangeArrowheads="1"/>
          </p:cNvPicPr>
          <p:nvPr/>
        </p:nvPicPr>
        <p:blipFill>
          <a:blip r:embed="rId3" cstate="print"/>
          <a:srcRect/>
          <a:stretch>
            <a:fillRect/>
          </a:stretch>
        </p:blipFill>
        <p:spPr bwMode="auto">
          <a:xfrm>
            <a:off x="5486400" y="3810000"/>
            <a:ext cx="2406650" cy="2667000"/>
          </a:xfrm>
          <a:prstGeom prst="rect">
            <a:avLst/>
          </a:prstGeom>
          <a:noFill/>
          <a:ln w="9525">
            <a:noFill/>
            <a:miter lim="800000"/>
            <a:headEnd/>
            <a:tailEnd/>
          </a:ln>
        </p:spPr>
      </p:pic>
      <p:pic>
        <p:nvPicPr>
          <p:cNvPr id="67590" name="Picture 11" descr="ghs-gefahrensymbol-einzeletikett-verschiedene-versionen"/>
          <p:cNvPicPr>
            <a:picLocks noChangeAspect="1" noChangeArrowheads="1"/>
          </p:cNvPicPr>
          <p:nvPr/>
        </p:nvPicPr>
        <p:blipFill>
          <a:blip r:embed="rId4" cstate="print"/>
          <a:srcRect/>
          <a:stretch>
            <a:fillRect/>
          </a:stretch>
        </p:blipFill>
        <p:spPr bwMode="auto">
          <a:xfrm>
            <a:off x="762000" y="478155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258C5D8A-010D-48A2-99B2-E429AF8E33C9}" type="slidenum">
              <a:rPr lang="en-US" smtClean="0">
                <a:latin typeface="Arial" pitchFamily="34" charset="0"/>
              </a:rPr>
              <a:pPr/>
              <a:t>39</a:t>
            </a:fld>
            <a:endParaRPr lang="en-US" smtClean="0">
              <a:latin typeface="Arial" pitchFamily="34" charset="0"/>
            </a:endParaRPr>
          </a:p>
        </p:txBody>
      </p:sp>
      <p:sp>
        <p:nvSpPr>
          <p:cNvPr id="53250" name="Rectangle 2"/>
          <p:cNvSpPr>
            <a:spLocks noGrp="1"/>
          </p:cNvSpPr>
          <p:nvPr>
            <p:ph type="title"/>
          </p:nvPr>
        </p:nvSpPr>
        <p:spPr>
          <a:xfrm>
            <a:off x="692150" y="152400"/>
            <a:ext cx="8299450" cy="609600"/>
          </a:xfrm>
        </p:spPr>
        <p:txBody>
          <a:bodyPr/>
          <a:lstStyle/>
          <a:p>
            <a:pPr algn="r" eaLnBrk="1" hangingPunct="1">
              <a:defRPr/>
            </a:pPr>
            <a:r>
              <a:rPr lang="en-US" dirty="0" smtClean="0">
                <a:effectLst/>
              </a:rPr>
              <a:t>Physical Hazards …</a:t>
            </a:r>
          </a:p>
        </p:txBody>
      </p:sp>
      <p:sp>
        <p:nvSpPr>
          <p:cNvPr id="68612" name="Rectangle 3"/>
          <p:cNvSpPr>
            <a:spLocks noGrp="1"/>
          </p:cNvSpPr>
          <p:nvPr>
            <p:ph type="body" idx="1"/>
          </p:nvPr>
        </p:nvSpPr>
        <p:spPr>
          <a:xfrm>
            <a:off x="533400" y="1371600"/>
            <a:ext cx="5562600" cy="5105400"/>
          </a:xfrm>
          <a:noFill/>
        </p:spPr>
        <p:txBody>
          <a:bodyPr/>
          <a:lstStyle/>
          <a:p>
            <a:pPr marL="0" indent="0" eaLnBrk="1" hangingPunct="1">
              <a:lnSpc>
                <a:spcPct val="80000"/>
              </a:lnSpc>
              <a:spcBef>
                <a:spcPts val="600"/>
              </a:spcBef>
              <a:buNone/>
            </a:pPr>
            <a:r>
              <a:rPr lang="en-US" sz="2800" dirty="0" smtClean="0"/>
              <a:t>15. </a:t>
            </a:r>
            <a:r>
              <a:rPr lang="en-US" sz="2800" u="sng" dirty="0" smtClean="0"/>
              <a:t>Organic Peroxides</a:t>
            </a:r>
            <a:r>
              <a:rPr lang="en-US" sz="2800" dirty="0" smtClean="0"/>
              <a:t> means</a:t>
            </a:r>
          </a:p>
          <a:p>
            <a:pPr marL="0" indent="0" eaLnBrk="1" hangingPunct="1">
              <a:lnSpc>
                <a:spcPct val="80000"/>
              </a:lnSpc>
              <a:spcBef>
                <a:spcPts val="600"/>
              </a:spcBef>
              <a:buNone/>
            </a:pPr>
            <a:r>
              <a:rPr lang="en-US" sz="2800" dirty="0"/>
              <a:t> </a:t>
            </a:r>
            <a:r>
              <a:rPr lang="en-US" sz="2800" dirty="0" smtClean="0"/>
              <a:t>     organic liquids or solids that</a:t>
            </a:r>
          </a:p>
          <a:p>
            <a:pPr marL="0" indent="0" eaLnBrk="1" hangingPunct="1">
              <a:lnSpc>
                <a:spcPct val="80000"/>
              </a:lnSpc>
              <a:spcBef>
                <a:spcPts val="600"/>
              </a:spcBef>
              <a:buNone/>
            </a:pPr>
            <a:r>
              <a:rPr lang="en-US" sz="2800" dirty="0"/>
              <a:t> </a:t>
            </a:r>
            <a:r>
              <a:rPr lang="en-US" sz="2800" dirty="0" smtClean="0"/>
              <a:t>     can decompose  explosively,</a:t>
            </a:r>
          </a:p>
          <a:p>
            <a:pPr marL="0" indent="0" eaLnBrk="1" hangingPunct="1">
              <a:lnSpc>
                <a:spcPct val="80000"/>
              </a:lnSpc>
              <a:spcBef>
                <a:spcPts val="600"/>
              </a:spcBef>
              <a:buNone/>
            </a:pPr>
            <a:r>
              <a:rPr lang="en-US" sz="2800" dirty="0"/>
              <a:t> </a:t>
            </a:r>
            <a:r>
              <a:rPr lang="en-US" sz="2800" dirty="0" smtClean="0"/>
              <a:t>     burn rapidly, be sensitive to</a:t>
            </a:r>
          </a:p>
          <a:p>
            <a:pPr marL="0" indent="0" eaLnBrk="1" hangingPunct="1">
              <a:lnSpc>
                <a:spcPct val="80000"/>
              </a:lnSpc>
              <a:spcBef>
                <a:spcPts val="600"/>
              </a:spcBef>
              <a:buNone/>
            </a:pPr>
            <a:r>
              <a:rPr lang="en-US" sz="2800" dirty="0"/>
              <a:t> </a:t>
            </a:r>
            <a:r>
              <a:rPr lang="en-US" sz="2800" dirty="0" smtClean="0"/>
              <a:t>     friction and react dangerously</a:t>
            </a:r>
          </a:p>
          <a:p>
            <a:pPr marL="0" indent="0" eaLnBrk="1" hangingPunct="1">
              <a:lnSpc>
                <a:spcPct val="80000"/>
              </a:lnSpc>
              <a:spcBef>
                <a:spcPts val="600"/>
              </a:spcBef>
              <a:buNone/>
            </a:pPr>
            <a:r>
              <a:rPr lang="en-US" sz="2800" dirty="0"/>
              <a:t> </a:t>
            </a:r>
            <a:r>
              <a:rPr lang="en-US" sz="2800" dirty="0" smtClean="0"/>
              <a:t>     with other chemicals.</a:t>
            </a:r>
          </a:p>
          <a:p>
            <a:pPr marL="0" indent="0" eaLnBrk="1" hangingPunct="1">
              <a:lnSpc>
                <a:spcPct val="80000"/>
              </a:lnSpc>
              <a:spcBef>
                <a:spcPts val="600"/>
              </a:spcBef>
              <a:buNone/>
            </a:pPr>
            <a:endParaRPr lang="en-US" sz="2800" dirty="0" smtClean="0"/>
          </a:p>
          <a:p>
            <a:pPr marL="0" indent="0" eaLnBrk="1" hangingPunct="1">
              <a:lnSpc>
                <a:spcPct val="80000"/>
              </a:lnSpc>
              <a:spcBef>
                <a:spcPts val="600"/>
              </a:spcBef>
              <a:buNone/>
            </a:pPr>
            <a:r>
              <a:rPr lang="en-US" sz="2800" dirty="0" smtClean="0"/>
              <a:t>16. </a:t>
            </a:r>
            <a:r>
              <a:rPr lang="en-US" sz="2800" u="sng" dirty="0" smtClean="0"/>
              <a:t>Corrosive </a:t>
            </a:r>
            <a:r>
              <a:rPr lang="en-US" sz="2800" u="sng" dirty="0"/>
              <a:t>to Metals</a:t>
            </a:r>
            <a:r>
              <a:rPr lang="en-US" sz="2800" dirty="0"/>
              <a:t> “means </a:t>
            </a:r>
            <a:r>
              <a:rPr lang="en-US" sz="2800" dirty="0" smtClean="0"/>
              <a:t>a</a:t>
            </a:r>
          </a:p>
          <a:p>
            <a:pPr marL="0" indent="0" eaLnBrk="1" hangingPunct="1">
              <a:lnSpc>
                <a:spcPct val="80000"/>
              </a:lnSpc>
              <a:spcBef>
                <a:spcPts val="600"/>
              </a:spcBef>
              <a:buNone/>
            </a:pPr>
            <a:r>
              <a:rPr lang="en-US" sz="2800" dirty="0"/>
              <a:t> </a:t>
            </a:r>
            <a:r>
              <a:rPr lang="en-US" sz="2800" dirty="0" smtClean="0"/>
              <a:t>     chemical </a:t>
            </a:r>
            <a:r>
              <a:rPr lang="en-US" sz="2800" dirty="0"/>
              <a:t>which by </a:t>
            </a:r>
            <a:r>
              <a:rPr lang="en-US" sz="2800" dirty="0" smtClean="0"/>
              <a:t>chemical</a:t>
            </a:r>
          </a:p>
          <a:p>
            <a:pPr marL="0" indent="0" eaLnBrk="1" hangingPunct="1">
              <a:lnSpc>
                <a:spcPct val="80000"/>
              </a:lnSpc>
              <a:spcBef>
                <a:spcPts val="600"/>
              </a:spcBef>
              <a:buNone/>
            </a:pPr>
            <a:r>
              <a:rPr lang="en-US" sz="2800" dirty="0"/>
              <a:t> </a:t>
            </a:r>
            <a:r>
              <a:rPr lang="en-US" sz="2800" dirty="0" smtClean="0"/>
              <a:t>     action </a:t>
            </a:r>
            <a:r>
              <a:rPr lang="en-US" sz="2800" dirty="0"/>
              <a:t>will materially </a:t>
            </a:r>
            <a:r>
              <a:rPr lang="en-US" sz="2800" dirty="0" smtClean="0"/>
              <a:t>damage,</a:t>
            </a:r>
          </a:p>
          <a:p>
            <a:pPr marL="0" indent="0" eaLnBrk="1" hangingPunct="1">
              <a:lnSpc>
                <a:spcPct val="80000"/>
              </a:lnSpc>
              <a:spcBef>
                <a:spcPts val="600"/>
              </a:spcBef>
              <a:buNone/>
            </a:pPr>
            <a:r>
              <a:rPr lang="en-US" sz="2800" dirty="0"/>
              <a:t> </a:t>
            </a:r>
            <a:r>
              <a:rPr lang="en-US" sz="2800" dirty="0" smtClean="0"/>
              <a:t>     or </a:t>
            </a:r>
            <a:r>
              <a:rPr lang="en-US" sz="2800" dirty="0"/>
              <a:t>even destroy, metals”</a:t>
            </a:r>
          </a:p>
          <a:p>
            <a:pPr marL="457200" lvl="1" indent="0" eaLnBrk="1" hangingPunct="1">
              <a:lnSpc>
                <a:spcPct val="80000"/>
              </a:lnSpc>
              <a:spcBef>
                <a:spcPts val="600"/>
              </a:spcBef>
              <a:buNone/>
            </a:pPr>
            <a:endParaRPr lang="en-US" dirty="0" smtClean="0"/>
          </a:p>
        </p:txBody>
      </p:sp>
      <p:pic>
        <p:nvPicPr>
          <p:cNvPr id="68613" name="Picture 4" descr="ätzend_ghs"/>
          <p:cNvPicPr>
            <a:picLocks noChangeAspect="1" noChangeArrowheads="1"/>
          </p:cNvPicPr>
          <p:nvPr/>
        </p:nvPicPr>
        <p:blipFill>
          <a:blip r:embed="rId3" cstate="print"/>
          <a:srcRect/>
          <a:stretch>
            <a:fillRect/>
          </a:stretch>
        </p:blipFill>
        <p:spPr bwMode="auto">
          <a:xfrm>
            <a:off x="0" y="0"/>
            <a:ext cx="1143000" cy="1042988"/>
          </a:xfrm>
          <a:prstGeom prst="rect">
            <a:avLst/>
          </a:prstGeom>
          <a:noFill/>
          <a:ln w="9525">
            <a:noFill/>
            <a:miter lim="800000"/>
            <a:headEnd/>
            <a:tailEnd/>
          </a:ln>
        </p:spPr>
      </p:pic>
      <p:pic>
        <p:nvPicPr>
          <p:cNvPr id="68614" name="Picture 7" descr="ANd9GcQhJNRT_Wrm2qOTPp2lO0nfT8CFHds77jSMmAMUyQCitjn5avXtnQ"/>
          <p:cNvPicPr>
            <a:picLocks noChangeAspect="1" noChangeArrowheads="1"/>
          </p:cNvPicPr>
          <p:nvPr/>
        </p:nvPicPr>
        <p:blipFill>
          <a:blip r:embed="rId4" cstate="print"/>
          <a:srcRect/>
          <a:stretch>
            <a:fillRect/>
          </a:stretch>
        </p:blipFill>
        <p:spPr bwMode="auto">
          <a:xfrm>
            <a:off x="6172200" y="3657600"/>
            <a:ext cx="2286000" cy="2000250"/>
          </a:xfrm>
          <a:prstGeom prst="rect">
            <a:avLst/>
          </a:prstGeom>
          <a:noFill/>
          <a:ln w="9525">
            <a:noFill/>
            <a:miter lim="800000"/>
            <a:headEnd/>
            <a:tailEnd/>
          </a:ln>
        </p:spPr>
      </p:pic>
      <p:pic>
        <p:nvPicPr>
          <p:cNvPr id="68615" name="Picture 8" descr="acid dissolving a penny"/>
          <p:cNvPicPr>
            <a:picLocks noChangeAspect="1" noChangeArrowheads="1"/>
          </p:cNvPicPr>
          <p:nvPr/>
        </p:nvPicPr>
        <p:blipFill>
          <a:blip r:embed="rId5" cstate="print"/>
          <a:srcRect/>
          <a:stretch>
            <a:fillRect/>
          </a:stretch>
        </p:blipFill>
        <p:spPr bwMode="auto">
          <a:xfrm>
            <a:off x="6172200" y="1143000"/>
            <a:ext cx="2438400"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12"/>
          </p:nvPr>
        </p:nvSpPr>
        <p:spPr>
          <a:noFill/>
        </p:spPr>
        <p:txBody>
          <a:bodyPr/>
          <a:lstStyle/>
          <a:p>
            <a:fld id="{AD0D5432-6E83-461E-B451-6FC015599886}" type="slidenum">
              <a:rPr lang="en-US" smtClean="0">
                <a:latin typeface="Arial" pitchFamily="34" charset="0"/>
              </a:rPr>
              <a:pPr/>
              <a:t>4</a:t>
            </a:fld>
            <a:endParaRPr lang="en-US" smtClean="0">
              <a:latin typeface="Arial" pitchFamily="34" charset="0"/>
            </a:endParaRPr>
          </a:p>
        </p:txBody>
      </p:sp>
      <p:sp>
        <p:nvSpPr>
          <p:cNvPr id="206850" name="Rectangle 2"/>
          <p:cNvSpPr>
            <a:spLocks noGrp="1" noChangeArrowheads="1"/>
          </p:cNvSpPr>
          <p:nvPr>
            <p:ph type="title" idx="4294967295"/>
          </p:nvPr>
        </p:nvSpPr>
        <p:spPr>
          <a:xfrm>
            <a:off x="1600200" y="152400"/>
            <a:ext cx="7239000" cy="739775"/>
          </a:xfrm>
        </p:spPr>
        <p:txBody>
          <a:bodyPr/>
          <a:lstStyle/>
          <a:p>
            <a:pPr algn="r" eaLnBrk="1" hangingPunct="1">
              <a:defRPr/>
            </a:pPr>
            <a:r>
              <a:rPr lang="en-US" dirty="0" smtClean="0"/>
              <a:t>What is GHS?</a:t>
            </a:r>
          </a:p>
        </p:txBody>
      </p:sp>
      <p:sp>
        <p:nvSpPr>
          <p:cNvPr id="21508" name="Rectangle 3"/>
          <p:cNvSpPr>
            <a:spLocks noGrp="1" noChangeArrowheads="1"/>
          </p:cNvSpPr>
          <p:nvPr>
            <p:ph type="body" idx="4294967295"/>
          </p:nvPr>
        </p:nvSpPr>
        <p:spPr/>
        <p:txBody>
          <a:bodyPr/>
          <a:lstStyle/>
          <a:p>
            <a:pPr lvl="1" eaLnBrk="1" hangingPunct="1">
              <a:buFontTx/>
              <a:buChar char="•"/>
            </a:pPr>
            <a:r>
              <a:rPr lang="en-US" sz="3000" smtClean="0"/>
              <a:t>GHS establishes  </a:t>
            </a:r>
          </a:p>
          <a:p>
            <a:pPr lvl="2" eaLnBrk="1" hangingPunct="1">
              <a:buFont typeface="Times New Roman" pitchFamily="18" charset="0"/>
              <a:buChar char="–"/>
            </a:pPr>
            <a:r>
              <a:rPr lang="en-US" sz="2800" smtClean="0"/>
              <a:t>Harmonized definitions of hazards </a:t>
            </a:r>
          </a:p>
          <a:p>
            <a:pPr lvl="3" eaLnBrk="1" hangingPunct="1">
              <a:buFont typeface="Times New Roman" pitchFamily="18" charset="0"/>
              <a:buChar char="–"/>
            </a:pPr>
            <a:r>
              <a:rPr lang="en-US" sz="2200" smtClean="0"/>
              <a:t>Physical , health, environmental</a:t>
            </a:r>
          </a:p>
          <a:p>
            <a:pPr lvl="3" eaLnBrk="1" hangingPunct="1">
              <a:buFont typeface="Times New Roman" pitchFamily="18" charset="0"/>
              <a:buChar char="–"/>
            </a:pPr>
            <a:endParaRPr lang="en-US" sz="2200" smtClean="0"/>
          </a:p>
          <a:p>
            <a:pPr lvl="2" eaLnBrk="1" hangingPunct="1">
              <a:buFont typeface="Times New Roman" pitchFamily="18" charset="0"/>
              <a:buChar char="–"/>
            </a:pPr>
            <a:r>
              <a:rPr lang="en-US" sz="2800" smtClean="0"/>
              <a:t>Specific criteria for labels</a:t>
            </a:r>
          </a:p>
          <a:p>
            <a:pPr lvl="3" eaLnBrk="1" hangingPunct="1">
              <a:buFont typeface="Times New Roman" pitchFamily="18" charset="0"/>
              <a:buChar char="–"/>
            </a:pPr>
            <a:r>
              <a:rPr lang="en-US" sz="2200" smtClean="0"/>
              <a:t>Pictograms, signal words, hazard  and precautionary statements</a:t>
            </a:r>
          </a:p>
          <a:p>
            <a:pPr lvl="3" eaLnBrk="1" hangingPunct="1">
              <a:buFont typeface="Times New Roman" pitchFamily="18" charset="0"/>
              <a:buChar char="–"/>
            </a:pPr>
            <a:endParaRPr lang="en-US" sz="2200" smtClean="0"/>
          </a:p>
          <a:p>
            <a:pPr lvl="2" eaLnBrk="1" hangingPunct="1">
              <a:buFont typeface="Times New Roman" pitchFamily="18" charset="0"/>
              <a:buChar char="–"/>
            </a:pPr>
            <a:r>
              <a:rPr lang="en-US" sz="2800" smtClean="0"/>
              <a:t>Harmonized format for safety data sheets</a:t>
            </a:r>
          </a:p>
          <a:p>
            <a:pPr lvl="3" eaLnBrk="1" hangingPunct="1">
              <a:buFont typeface="Times New Roman" pitchFamily="18" charset="0"/>
              <a:buChar char="–"/>
            </a:pPr>
            <a:r>
              <a:rPr lang="en-US" sz="2200" smtClean="0"/>
              <a:t>16 sections  (ANSI  format)</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Pause</a:t>
            </a:r>
            <a:endParaRPr lang="en-US" dirty="0"/>
          </a:p>
        </p:txBody>
      </p:sp>
      <p:sp>
        <p:nvSpPr>
          <p:cNvPr id="82947" name="Slide Number Placeholder 3"/>
          <p:cNvSpPr>
            <a:spLocks noGrp="1"/>
          </p:cNvSpPr>
          <p:nvPr>
            <p:ph type="sldNum" sz="quarter" idx="12"/>
          </p:nvPr>
        </p:nvSpPr>
        <p:spPr>
          <a:noFill/>
        </p:spPr>
        <p:txBody>
          <a:bodyPr/>
          <a:lstStyle/>
          <a:p>
            <a:fld id="{0CC7D665-AC90-4926-B23E-F2499BB6ECD2}" type="slidenum">
              <a:rPr lang="en-US" smtClean="0">
                <a:latin typeface="Arial" pitchFamily="34" charset="0"/>
              </a:rPr>
              <a:pPr/>
              <a:t>40</a:t>
            </a:fld>
            <a:endParaRPr lang="en-US" smtClean="0">
              <a:latin typeface="Arial" pitchFamily="34" charset="0"/>
            </a:endParaRPr>
          </a:p>
        </p:txBody>
      </p:sp>
      <p:pic>
        <p:nvPicPr>
          <p:cNvPr id="82948" name="Picture 3"/>
          <p:cNvPicPr>
            <a:picLocks noChangeAspect="1" noChangeArrowheads="1"/>
          </p:cNvPicPr>
          <p:nvPr/>
        </p:nvPicPr>
        <p:blipFill>
          <a:blip r:embed="rId3" cstate="print"/>
          <a:srcRect/>
          <a:stretch>
            <a:fillRect/>
          </a:stretch>
        </p:blipFill>
        <p:spPr bwMode="auto">
          <a:xfrm>
            <a:off x="1600200" y="1828800"/>
            <a:ext cx="6016625" cy="3462338"/>
          </a:xfrm>
          <a:prstGeom prst="rect">
            <a:avLst/>
          </a:prstGeom>
          <a:noFill/>
          <a:ln w="9525">
            <a:noFill/>
            <a:miter lim="800000"/>
            <a:headEnd/>
            <a:tailEnd/>
          </a:ln>
        </p:spPr>
      </p:pic>
      <p:pic>
        <p:nvPicPr>
          <p:cNvPr id="82949" name="Picture 4"/>
          <p:cNvPicPr>
            <a:picLocks noChangeAspect="1" noChangeArrowheads="1"/>
          </p:cNvPicPr>
          <p:nvPr/>
        </p:nvPicPr>
        <p:blipFill>
          <a:blip r:embed="rId4" cstate="print"/>
          <a:srcRect/>
          <a:stretch>
            <a:fillRect/>
          </a:stretch>
        </p:blipFill>
        <p:spPr bwMode="auto">
          <a:xfrm>
            <a:off x="-133350" y="2895600"/>
            <a:ext cx="30289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pPr eaLnBrk="1" hangingPunct="1">
              <a:defRPr/>
            </a:pPr>
            <a:r>
              <a:rPr lang="en-US" sz="3200" dirty="0" smtClean="0">
                <a:solidFill>
                  <a:schemeClr val="tx1"/>
                </a:solidFill>
              </a:rPr>
              <a:t>GHS – Hazard Communication Tools</a:t>
            </a:r>
          </a:p>
        </p:txBody>
      </p:sp>
      <p:sp>
        <p:nvSpPr>
          <p:cNvPr id="69635" name="Rectangle 5"/>
          <p:cNvSpPr>
            <a:spLocks noGrp="1" noChangeArrowheads="1"/>
          </p:cNvSpPr>
          <p:nvPr>
            <p:ph type="body" idx="1"/>
          </p:nvPr>
        </p:nvSpPr>
        <p:spPr/>
        <p:txBody>
          <a:bodyPr/>
          <a:lstStyle/>
          <a:p>
            <a:pPr eaLnBrk="1" hangingPunct="1"/>
            <a:r>
              <a:rPr lang="en-US" smtClean="0"/>
              <a:t>Labels</a:t>
            </a:r>
          </a:p>
        </p:txBody>
      </p:sp>
      <p:sp>
        <p:nvSpPr>
          <p:cNvPr id="69636" name="Rectangle 6"/>
          <p:cNvSpPr>
            <a:spLocks noGrp="1" noChangeArrowheads="1"/>
          </p:cNvSpPr>
          <p:nvPr>
            <p:ph type="sldNum" sz="quarter" idx="12"/>
          </p:nvPr>
        </p:nvSpPr>
        <p:spPr>
          <a:noFill/>
        </p:spPr>
        <p:txBody>
          <a:bodyPr/>
          <a:lstStyle/>
          <a:p>
            <a:fld id="{4AA814A5-4AD9-41D5-BA71-279FDCB9E4D4}" type="slidenum">
              <a:rPr lang="en-US" smtClean="0">
                <a:latin typeface="Arial" pitchFamily="34" charset="0"/>
              </a:rPr>
              <a:pPr/>
              <a:t>41</a:t>
            </a:fld>
            <a:endParaRPr lang="en-US" smtClean="0">
              <a:latin typeface="Arial" pitchFamily="34" charset="0"/>
            </a:endParaRPr>
          </a:p>
        </p:txBody>
      </p:sp>
      <p:pic>
        <p:nvPicPr>
          <p:cNvPr id="69637" name="Picture 3" descr="labels.WMF"/>
          <p:cNvPicPr>
            <a:picLocks noChangeAspect="1"/>
          </p:cNvPicPr>
          <p:nvPr/>
        </p:nvPicPr>
        <p:blipFill>
          <a:blip r:embed="rId3" cstate="print"/>
          <a:srcRect/>
          <a:stretch>
            <a:fillRect/>
          </a:stretch>
        </p:blipFill>
        <p:spPr bwMode="auto">
          <a:xfrm>
            <a:off x="6400800" y="1371600"/>
            <a:ext cx="22860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D202E489-77D4-4095-B133-1E2B558FA28C}" type="slidenum">
              <a:rPr lang="en-US" smtClean="0">
                <a:latin typeface="Arial" pitchFamily="34" charset="0"/>
              </a:rPr>
              <a:pPr/>
              <a:t>42</a:t>
            </a:fld>
            <a:endParaRPr lang="en-US" smtClean="0">
              <a:latin typeface="Arial" pitchFamily="34" charset="0"/>
            </a:endParaRPr>
          </a:p>
        </p:txBody>
      </p:sp>
      <p:sp>
        <p:nvSpPr>
          <p:cNvPr id="59394" name="Rectangle 2"/>
          <p:cNvSpPr>
            <a:spLocks noGrp="1"/>
          </p:cNvSpPr>
          <p:nvPr>
            <p:ph type="title"/>
          </p:nvPr>
        </p:nvSpPr>
        <p:spPr>
          <a:xfrm>
            <a:off x="838200" y="152400"/>
            <a:ext cx="8059737" cy="590213"/>
          </a:xfrm>
        </p:spPr>
        <p:txBody>
          <a:bodyPr/>
          <a:lstStyle/>
          <a:p>
            <a:pPr algn="r" eaLnBrk="1" hangingPunct="1">
              <a:defRPr/>
            </a:pPr>
            <a:r>
              <a:rPr lang="en-US" dirty="0" smtClean="0">
                <a:effectLst/>
              </a:rPr>
              <a:t>Label  Components</a:t>
            </a:r>
            <a:r>
              <a:rPr lang="en-CA" dirty="0" smtClean="0">
                <a:effectLst/>
              </a:rPr>
              <a:t> </a:t>
            </a:r>
          </a:p>
        </p:txBody>
      </p:sp>
      <p:sp>
        <p:nvSpPr>
          <p:cNvPr id="70660" name="Rectangle 3"/>
          <p:cNvSpPr>
            <a:spLocks noGrp="1"/>
          </p:cNvSpPr>
          <p:nvPr>
            <p:ph type="body" idx="1"/>
          </p:nvPr>
        </p:nvSpPr>
        <p:spPr>
          <a:xfrm>
            <a:off x="685800" y="1371600"/>
            <a:ext cx="7772400" cy="4405313"/>
          </a:xfrm>
          <a:noFill/>
        </p:spPr>
        <p:txBody>
          <a:bodyPr/>
          <a:lstStyle/>
          <a:p>
            <a:pPr lvl="2" eaLnBrk="1" hangingPunct="1">
              <a:buClr>
                <a:srgbClr val="C00000"/>
              </a:buClr>
              <a:buFont typeface="Wingdings" pitchFamily="2" charset="2"/>
              <a:buChar char="q"/>
            </a:pPr>
            <a:r>
              <a:rPr lang="en-CA" sz="2800" dirty="0" smtClean="0"/>
              <a:t>Product identifier</a:t>
            </a:r>
          </a:p>
          <a:p>
            <a:pPr lvl="2" eaLnBrk="1" hangingPunct="1">
              <a:buClr>
                <a:srgbClr val="C00000"/>
              </a:buClr>
              <a:buFont typeface="Wingdings" pitchFamily="2" charset="2"/>
              <a:buChar char="q"/>
            </a:pPr>
            <a:r>
              <a:rPr lang="en-CA" sz="2800" dirty="0" smtClean="0"/>
              <a:t>Supplier identifier</a:t>
            </a:r>
          </a:p>
          <a:p>
            <a:pPr lvl="2" eaLnBrk="1" hangingPunct="1">
              <a:buClr>
                <a:srgbClr val="C00000"/>
              </a:buClr>
              <a:buFont typeface="Wingdings" pitchFamily="2" charset="2"/>
              <a:buChar char="q"/>
            </a:pPr>
            <a:r>
              <a:rPr lang="en-CA" sz="2800" dirty="0" smtClean="0"/>
              <a:t>Chemical identity</a:t>
            </a:r>
          </a:p>
          <a:p>
            <a:pPr lvl="2" eaLnBrk="1" hangingPunct="1">
              <a:buClr>
                <a:srgbClr val="C00000"/>
              </a:buClr>
              <a:buFont typeface="Wingdings" pitchFamily="2" charset="2"/>
              <a:buChar char="q"/>
            </a:pPr>
            <a:r>
              <a:rPr lang="en-CA" sz="2800" b="1" dirty="0" smtClean="0">
                <a:solidFill>
                  <a:schemeClr val="accent2"/>
                </a:solidFill>
              </a:rPr>
              <a:t>Hazard pictograms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b="1" dirty="0" smtClean="0">
                <a:solidFill>
                  <a:schemeClr val="accent2"/>
                </a:solidFill>
              </a:rPr>
              <a:t>Signal words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b="1" dirty="0" smtClean="0">
                <a:solidFill>
                  <a:schemeClr val="accent2"/>
                </a:solidFill>
              </a:rPr>
              <a:t>Hazard statements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dirty="0" smtClean="0"/>
              <a:t>Precautionary information - </a:t>
            </a:r>
            <a:r>
              <a:rPr lang="en-CA" sz="2800" b="1" dirty="0" smtClean="0">
                <a:solidFill>
                  <a:srgbClr val="FF0000"/>
                </a:solidFill>
              </a:rPr>
              <a:t>mandatory</a:t>
            </a:r>
            <a:endParaRPr lang="en-CA" sz="1800" b="1" dirty="0" smtClean="0">
              <a:solidFill>
                <a:srgbClr val="FF0000"/>
              </a:solidFill>
            </a:endParaRPr>
          </a:p>
        </p:txBody>
      </p:sp>
      <p:sp>
        <p:nvSpPr>
          <p:cNvPr id="70661" name="Rectangle 5"/>
          <p:cNvSpPr>
            <a:spLocks noChangeArrowheads="1"/>
          </p:cNvSpPr>
          <p:nvPr/>
        </p:nvSpPr>
        <p:spPr bwMode="auto">
          <a:xfrm>
            <a:off x="5943600" y="3124200"/>
            <a:ext cx="2895600" cy="1015663"/>
          </a:xfrm>
          <a:prstGeom prst="rect">
            <a:avLst/>
          </a:prstGeom>
          <a:noFill/>
          <a:ln w="9525">
            <a:noFill/>
            <a:miter lim="800000"/>
            <a:headEnd/>
            <a:tailEnd/>
          </a:ln>
        </p:spPr>
        <p:txBody>
          <a:bodyPr wrap="square">
            <a:spAutoFit/>
          </a:bodyPr>
          <a:lstStyle/>
          <a:p>
            <a:pPr lvl="1">
              <a:spcBef>
                <a:spcPct val="20000"/>
              </a:spcBef>
              <a:buClr>
                <a:srgbClr val="FFFF00"/>
              </a:buClr>
              <a:buSzPct val="50000"/>
              <a:buFont typeface="Wingdings" pitchFamily="2" charset="2"/>
              <a:buNone/>
            </a:pPr>
            <a:r>
              <a:rPr lang="en-US" sz="2000" b="1" dirty="0" smtClean="0">
                <a:solidFill>
                  <a:schemeClr val="accent2"/>
                </a:solidFill>
              </a:rPr>
              <a:t>*Standardized Based on Appendixes</a:t>
            </a:r>
            <a:endParaRPr lang="en-CA" sz="2000" b="1" dirty="0">
              <a:solidFill>
                <a:schemeClr val="accent2"/>
              </a:solidFill>
            </a:endParaRPr>
          </a:p>
        </p:txBody>
      </p:sp>
      <p:grpSp>
        <p:nvGrpSpPr>
          <p:cNvPr id="70662" name="Group 9"/>
          <p:cNvGrpSpPr>
            <a:grpSpLocks/>
          </p:cNvGrpSpPr>
          <p:nvPr/>
        </p:nvGrpSpPr>
        <p:grpSpPr bwMode="auto">
          <a:xfrm>
            <a:off x="5257800" y="3124200"/>
            <a:ext cx="914400" cy="1066800"/>
            <a:chOff x="2976" y="2112"/>
            <a:chExt cx="576" cy="672"/>
          </a:xfrm>
        </p:grpSpPr>
        <p:sp>
          <p:nvSpPr>
            <p:cNvPr id="70663" name="AutoShape 6"/>
            <p:cNvSpPr>
              <a:spLocks/>
            </p:cNvSpPr>
            <p:nvPr/>
          </p:nvSpPr>
          <p:spPr bwMode="auto">
            <a:xfrm>
              <a:off x="3312" y="2112"/>
              <a:ext cx="240" cy="672"/>
            </a:xfrm>
            <a:prstGeom prst="rightBrace">
              <a:avLst>
                <a:gd name="adj1" fmla="val 23333"/>
                <a:gd name="adj2" fmla="val 50000"/>
              </a:avLst>
            </a:prstGeom>
            <a:noFill/>
            <a:ln w="38100">
              <a:solidFill>
                <a:schemeClr val="accent2"/>
              </a:solidFill>
              <a:round/>
              <a:headEnd/>
              <a:tailEnd/>
            </a:ln>
          </p:spPr>
          <p:txBody>
            <a:bodyPr wrap="none" anchor="ctr"/>
            <a:lstStyle/>
            <a:p>
              <a:pPr algn="ctr"/>
              <a:endParaRPr lang="en-US"/>
            </a:p>
          </p:txBody>
        </p:sp>
        <p:sp>
          <p:nvSpPr>
            <p:cNvPr id="70664" name="Line 7"/>
            <p:cNvSpPr>
              <a:spLocks noChangeShapeType="1"/>
            </p:cNvSpPr>
            <p:nvPr/>
          </p:nvSpPr>
          <p:spPr bwMode="auto">
            <a:xfrm>
              <a:off x="2976" y="2112"/>
              <a:ext cx="336" cy="0"/>
            </a:xfrm>
            <a:prstGeom prst="line">
              <a:avLst/>
            </a:prstGeom>
            <a:noFill/>
            <a:ln w="28575">
              <a:solidFill>
                <a:schemeClr val="accent2"/>
              </a:solidFill>
              <a:round/>
              <a:headEnd/>
              <a:tailEnd/>
            </a:ln>
          </p:spPr>
          <p:txBody>
            <a:bodyPr/>
            <a:lstStyle/>
            <a:p>
              <a:endParaRPr lang="en-US"/>
            </a:p>
          </p:txBody>
        </p:sp>
        <p:sp>
          <p:nvSpPr>
            <p:cNvPr id="70665" name="Line 8"/>
            <p:cNvSpPr>
              <a:spLocks noChangeShapeType="1"/>
            </p:cNvSpPr>
            <p:nvPr/>
          </p:nvSpPr>
          <p:spPr bwMode="auto">
            <a:xfrm>
              <a:off x="2976" y="2784"/>
              <a:ext cx="336" cy="0"/>
            </a:xfrm>
            <a:prstGeom prst="line">
              <a:avLst/>
            </a:prstGeom>
            <a:noFill/>
            <a:ln w="28575">
              <a:solidFill>
                <a:schemeClr val="accent2"/>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p:cNvSpPr>
          <p:nvPr>
            <p:ph type="sldNum" sz="quarter" idx="12"/>
          </p:nvPr>
        </p:nvSpPr>
        <p:spPr>
          <a:noFill/>
        </p:spPr>
        <p:txBody>
          <a:bodyPr/>
          <a:lstStyle/>
          <a:p>
            <a:fld id="{88F3DE05-A7B2-4941-8F34-0879EAFC870D}" type="slidenum">
              <a:rPr lang="en-US" smtClean="0">
                <a:latin typeface="Arial" pitchFamily="34" charset="0"/>
              </a:rPr>
              <a:pPr/>
              <a:t>43</a:t>
            </a:fld>
            <a:endParaRPr lang="en-US" smtClean="0">
              <a:latin typeface="Arial" pitchFamily="34" charset="0"/>
            </a:endParaRPr>
          </a:p>
        </p:txBody>
      </p:sp>
      <p:sp>
        <p:nvSpPr>
          <p:cNvPr id="60418" name="Rectangle 2"/>
          <p:cNvSpPr>
            <a:spLocks noGrp="1"/>
          </p:cNvSpPr>
          <p:nvPr>
            <p:ph type="title"/>
          </p:nvPr>
        </p:nvSpPr>
        <p:spPr>
          <a:xfrm>
            <a:off x="2590800" y="152400"/>
            <a:ext cx="6316662" cy="609600"/>
          </a:xfrm>
        </p:spPr>
        <p:txBody>
          <a:bodyPr/>
          <a:lstStyle/>
          <a:p>
            <a:pPr algn="r" eaLnBrk="1" hangingPunct="1">
              <a:defRPr/>
            </a:pPr>
            <a:r>
              <a:rPr lang="en-GB" sz="3800" dirty="0" smtClean="0"/>
              <a:t>Product Identifier</a:t>
            </a:r>
            <a:endParaRPr lang="es-PR" sz="3800" dirty="0" smtClean="0"/>
          </a:p>
        </p:txBody>
      </p:sp>
      <p:sp>
        <p:nvSpPr>
          <p:cNvPr id="71684" name="Rectangle 3"/>
          <p:cNvSpPr>
            <a:spLocks noGrp="1"/>
          </p:cNvSpPr>
          <p:nvPr>
            <p:ph type="body" sz="half" idx="1"/>
          </p:nvPr>
        </p:nvSpPr>
        <p:spPr>
          <a:xfrm>
            <a:off x="457200" y="1600200"/>
            <a:ext cx="6400800" cy="4191000"/>
          </a:xfrm>
          <a:noFill/>
        </p:spPr>
        <p:txBody>
          <a:bodyPr/>
          <a:lstStyle/>
          <a:p>
            <a:pPr eaLnBrk="1" hangingPunct="1">
              <a:lnSpc>
                <a:spcPct val="80000"/>
              </a:lnSpc>
              <a:buFont typeface="Wingdings" pitchFamily="2" charset="2"/>
              <a:buChar char="Ø"/>
            </a:pPr>
            <a:r>
              <a:rPr lang="en-GB" dirty="0" smtClean="0"/>
              <a:t>States the identity of the chemical, including all the ingredients that contribute to the hazard of the mixture.</a:t>
            </a:r>
          </a:p>
          <a:p>
            <a:pPr eaLnBrk="1" hangingPunct="1">
              <a:lnSpc>
                <a:spcPct val="80000"/>
              </a:lnSpc>
              <a:buFont typeface="Wingdings" pitchFamily="2" charset="2"/>
              <a:buChar char="Ø"/>
            </a:pPr>
            <a:endParaRPr lang="en-GB" dirty="0" smtClean="0"/>
          </a:p>
          <a:p>
            <a:pPr eaLnBrk="1" hangingPunct="1">
              <a:lnSpc>
                <a:spcPct val="80000"/>
              </a:lnSpc>
              <a:buFont typeface="Wingdings" pitchFamily="2" charset="2"/>
              <a:buChar char="Ø"/>
            </a:pPr>
            <a:r>
              <a:rPr lang="en-GB" dirty="0" smtClean="0"/>
              <a:t>Unique means by which the chemical can be identified within the particular use setting.</a:t>
            </a:r>
          </a:p>
          <a:p>
            <a:pPr eaLnBrk="1" hangingPunct="1">
              <a:lnSpc>
                <a:spcPct val="80000"/>
              </a:lnSpc>
            </a:pPr>
            <a:endParaRPr lang="es-PR" dirty="0" smtClean="0"/>
          </a:p>
        </p:txBody>
      </p:sp>
      <p:pic>
        <p:nvPicPr>
          <p:cNvPr id="71685"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705600" y="3276600"/>
            <a:ext cx="17573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p:cNvSpPr>
          <p:nvPr>
            <p:ph type="sldNum" sz="quarter" idx="12"/>
          </p:nvPr>
        </p:nvSpPr>
        <p:spPr>
          <a:noFill/>
        </p:spPr>
        <p:txBody>
          <a:bodyPr/>
          <a:lstStyle/>
          <a:p>
            <a:fld id="{C636CA0D-0EA4-43AF-9EC3-65809AC5737B}" type="slidenum">
              <a:rPr lang="en-US" smtClean="0">
                <a:latin typeface="Arial" pitchFamily="34" charset="0"/>
              </a:rPr>
              <a:pPr/>
              <a:t>44</a:t>
            </a:fld>
            <a:endParaRPr lang="en-US" smtClean="0">
              <a:latin typeface="Arial" pitchFamily="34" charset="0"/>
            </a:endParaRPr>
          </a:p>
        </p:txBody>
      </p:sp>
      <p:sp>
        <p:nvSpPr>
          <p:cNvPr id="223234" name="Rectangle 2"/>
          <p:cNvSpPr>
            <a:spLocks noGrp="1"/>
          </p:cNvSpPr>
          <p:nvPr>
            <p:ph type="title" idx="4294967295"/>
          </p:nvPr>
        </p:nvSpPr>
        <p:spPr>
          <a:xfrm>
            <a:off x="2590800" y="152400"/>
            <a:ext cx="6316662" cy="609600"/>
          </a:xfrm>
        </p:spPr>
        <p:txBody>
          <a:bodyPr/>
          <a:lstStyle/>
          <a:p>
            <a:pPr algn="r" eaLnBrk="1" hangingPunct="1">
              <a:defRPr/>
            </a:pPr>
            <a:r>
              <a:rPr lang="en-GB" sz="3800" dirty="0" smtClean="0"/>
              <a:t>Supplier  Information</a:t>
            </a:r>
            <a:endParaRPr lang="es-PR" sz="3800" dirty="0" smtClean="0"/>
          </a:p>
        </p:txBody>
      </p:sp>
      <p:sp>
        <p:nvSpPr>
          <p:cNvPr id="72708" name="Rectangle 5"/>
          <p:cNvSpPr>
            <a:spLocks noChangeArrowheads="1"/>
          </p:cNvSpPr>
          <p:nvPr/>
        </p:nvSpPr>
        <p:spPr bwMode="auto">
          <a:xfrm>
            <a:off x="381000" y="1219200"/>
            <a:ext cx="8077200" cy="2057400"/>
          </a:xfrm>
          <a:prstGeom prst="rect">
            <a:avLst/>
          </a:prstGeom>
          <a:noFill/>
          <a:ln w="9525">
            <a:noFill/>
            <a:miter lim="800000"/>
            <a:headEnd/>
            <a:tailEnd/>
          </a:ln>
        </p:spPr>
        <p:txBody>
          <a:bodyPr anchor="b"/>
          <a:lstStyle/>
          <a:p>
            <a:pPr marL="342900" indent="-342900" defTabSz="-13873163" eaLnBrk="0" hangingPunct="0"/>
            <a:r>
              <a:rPr lang="en-GB" sz="3800" dirty="0"/>
              <a:t>Supplier Identification</a:t>
            </a:r>
          </a:p>
          <a:p>
            <a:pPr marL="342900" indent="-342900" defTabSz="-13873163" eaLnBrk="0" hangingPunct="0"/>
            <a:endParaRPr lang="en-GB" sz="3800" dirty="0"/>
          </a:p>
          <a:p>
            <a:pPr marL="342900" indent="-342900" defTabSz="-13873163" eaLnBrk="0" hangingPunct="0">
              <a:buFontTx/>
              <a:buChar char="•"/>
            </a:pPr>
            <a:r>
              <a:rPr lang="en-GB" sz="2400" dirty="0"/>
              <a:t>Name, address and telephone number of the manufacturer or supplier of the hazardous </a:t>
            </a:r>
            <a:r>
              <a:rPr lang="en-GB" sz="2400" dirty="0" smtClean="0"/>
              <a:t>chemical.</a:t>
            </a:r>
            <a:endParaRPr lang="es-PR" sz="4600" dirty="0"/>
          </a:p>
        </p:txBody>
      </p:sp>
      <p:pic>
        <p:nvPicPr>
          <p:cNvPr id="72709" name="Picture 7" descr="acetone"/>
          <p:cNvPicPr>
            <a:picLocks noChangeAspect="1" noChangeArrowheads="1"/>
          </p:cNvPicPr>
          <p:nvPr/>
        </p:nvPicPr>
        <p:blipFill>
          <a:blip r:embed="rId3" cstate="print"/>
          <a:srcRect/>
          <a:stretch>
            <a:fillRect/>
          </a:stretch>
        </p:blipFill>
        <p:spPr bwMode="auto">
          <a:xfrm>
            <a:off x="914400" y="3429000"/>
            <a:ext cx="4400550" cy="3055938"/>
          </a:xfrm>
          <a:prstGeom prst="rect">
            <a:avLst/>
          </a:prstGeom>
          <a:noFill/>
          <a:ln w="9525">
            <a:noFill/>
            <a:miter lim="800000"/>
            <a:headEnd/>
            <a:tailEnd/>
          </a:ln>
        </p:spPr>
      </p:pic>
      <p:sp>
        <p:nvSpPr>
          <p:cNvPr id="72710" name="Line 8"/>
          <p:cNvSpPr>
            <a:spLocks noChangeShapeType="1"/>
          </p:cNvSpPr>
          <p:nvPr/>
        </p:nvSpPr>
        <p:spPr bwMode="auto">
          <a:xfrm flipH="1">
            <a:off x="5029200" y="3429000"/>
            <a:ext cx="1905000" cy="2895600"/>
          </a:xfrm>
          <a:prstGeom prst="line">
            <a:avLst/>
          </a:prstGeom>
          <a:noFill/>
          <a:ln w="9525">
            <a:solidFill>
              <a:schemeClr val="accent2"/>
            </a:solidFill>
            <a:round/>
            <a:headEnd/>
            <a:tailEnd type="triangle" w="med" len="med"/>
          </a:ln>
        </p:spPr>
        <p:txBody>
          <a:bodyPr/>
          <a:lstStyle/>
          <a:p>
            <a:endParaRPr lang="en-US"/>
          </a:p>
        </p:txBody>
      </p:sp>
      <p:cxnSp>
        <p:nvCxnSpPr>
          <p:cNvPr id="8" name="Straight Arrow Connector 7"/>
          <p:cNvCxnSpPr/>
          <p:nvPr/>
        </p:nvCxnSpPr>
        <p:spPr>
          <a:xfrm>
            <a:off x="1143000" y="32766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6CB7D902-3F46-474F-A33D-7BDBA763E6AA}" type="slidenum">
              <a:rPr lang="en-US" smtClean="0">
                <a:latin typeface="Arial" pitchFamily="34" charset="0"/>
              </a:rPr>
              <a:pPr/>
              <a:t>45</a:t>
            </a:fld>
            <a:endParaRPr lang="en-US" smtClean="0">
              <a:latin typeface="Arial" pitchFamily="34" charset="0"/>
            </a:endParaRPr>
          </a:p>
        </p:txBody>
      </p:sp>
      <p:sp>
        <p:nvSpPr>
          <p:cNvPr id="61442" name="Rectangle 2"/>
          <p:cNvSpPr>
            <a:spLocks noGrp="1"/>
          </p:cNvSpPr>
          <p:nvPr>
            <p:ph type="title"/>
          </p:nvPr>
        </p:nvSpPr>
        <p:spPr>
          <a:xfrm>
            <a:off x="2209800" y="304800"/>
            <a:ext cx="6667500" cy="414337"/>
          </a:xfrm>
        </p:spPr>
        <p:txBody>
          <a:bodyPr/>
          <a:lstStyle/>
          <a:p>
            <a:pPr algn="r" eaLnBrk="1" hangingPunct="1">
              <a:defRPr/>
            </a:pPr>
            <a:r>
              <a:rPr lang="en-GB" dirty="0" smtClean="0"/>
              <a:t>Chemical  identity</a:t>
            </a:r>
          </a:p>
        </p:txBody>
      </p:sp>
      <p:sp>
        <p:nvSpPr>
          <p:cNvPr id="73732" name="Rectangle 3"/>
          <p:cNvSpPr>
            <a:spLocks noGrp="1"/>
          </p:cNvSpPr>
          <p:nvPr>
            <p:ph type="body" idx="1"/>
          </p:nvPr>
        </p:nvSpPr>
        <p:spPr>
          <a:xfrm>
            <a:off x="381000" y="1143000"/>
            <a:ext cx="8763000" cy="2286000"/>
          </a:xfrm>
          <a:noFill/>
        </p:spPr>
        <p:txBody>
          <a:bodyPr/>
          <a:lstStyle/>
          <a:p>
            <a:pPr eaLnBrk="1" hangingPunct="1">
              <a:buSzTx/>
              <a:buFont typeface="Wingdings" pitchFamily="2" charset="2"/>
              <a:buChar char="Ø"/>
            </a:pPr>
            <a:r>
              <a:rPr lang="en-GB" sz="2800" smtClean="0"/>
              <a:t>A name that will uniquely identify a chemical.</a:t>
            </a:r>
          </a:p>
          <a:p>
            <a:pPr eaLnBrk="1" hangingPunct="1">
              <a:buSzTx/>
              <a:buFont typeface="Wingdings" pitchFamily="2" charset="2"/>
              <a:buChar char="Ø"/>
            </a:pPr>
            <a:endParaRPr lang="en-GB" sz="2800" b="1" smtClean="0"/>
          </a:p>
          <a:p>
            <a:pPr eaLnBrk="1" hangingPunct="1">
              <a:buSzTx/>
              <a:buFont typeface="Wingdings" pitchFamily="2" charset="2"/>
              <a:buChar char="Ø"/>
            </a:pPr>
            <a:r>
              <a:rPr lang="en-GB" sz="2800" u="sng" smtClean="0"/>
              <a:t>For Substances</a:t>
            </a:r>
          </a:p>
          <a:p>
            <a:pPr lvl="1" eaLnBrk="1" hangingPunct="1">
              <a:buSzTx/>
              <a:buFont typeface="Wingdings" pitchFamily="2" charset="2"/>
              <a:buChar char="Ø"/>
            </a:pPr>
            <a:r>
              <a:rPr lang="en-GB" sz="2400" smtClean="0"/>
              <a:t>Name as determined by IUPAC or CAS, </a:t>
            </a:r>
          </a:p>
          <a:p>
            <a:pPr lvl="1" eaLnBrk="1" hangingPunct="1">
              <a:buSzTx/>
              <a:buFont typeface="Wingdings" pitchFamily="2" charset="2"/>
              <a:buChar char="Ø"/>
            </a:pPr>
            <a:r>
              <a:rPr lang="en-GB" sz="2400" smtClean="0"/>
              <a:t>or technical name as determined by ISO.</a:t>
            </a:r>
          </a:p>
          <a:p>
            <a:pPr eaLnBrk="1" hangingPunct="1">
              <a:buClr>
                <a:schemeClr val="hlink"/>
              </a:buClr>
              <a:buFontTx/>
              <a:buNone/>
            </a:pPr>
            <a:endParaRPr lang="en-GB" sz="2800" smtClean="0"/>
          </a:p>
        </p:txBody>
      </p:sp>
      <p:pic>
        <p:nvPicPr>
          <p:cNvPr id="73733" name="Picture 14" descr="HC200-2T"/>
          <p:cNvPicPr>
            <a:picLocks noChangeAspect="1" noChangeArrowheads="1"/>
          </p:cNvPicPr>
          <p:nvPr/>
        </p:nvPicPr>
        <p:blipFill>
          <a:blip r:embed="rId3" cstate="print"/>
          <a:srcRect/>
          <a:stretch>
            <a:fillRect/>
          </a:stretch>
        </p:blipFill>
        <p:spPr bwMode="auto">
          <a:xfrm>
            <a:off x="2057400" y="3657600"/>
            <a:ext cx="3962400" cy="2709863"/>
          </a:xfrm>
          <a:prstGeom prst="rect">
            <a:avLst/>
          </a:prstGeom>
          <a:noFill/>
          <a:ln w="9525">
            <a:noFill/>
            <a:miter lim="800000"/>
            <a:headEnd/>
            <a:tailEnd/>
          </a:ln>
        </p:spPr>
      </p:pic>
      <p:sp>
        <p:nvSpPr>
          <p:cNvPr id="73734" name="Line 15"/>
          <p:cNvSpPr>
            <a:spLocks noChangeShapeType="1"/>
          </p:cNvSpPr>
          <p:nvPr/>
        </p:nvSpPr>
        <p:spPr bwMode="auto">
          <a:xfrm flipH="1">
            <a:off x="5715000" y="2971800"/>
            <a:ext cx="533400" cy="1219200"/>
          </a:xfrm>
          <a:prstGeom prst="line">
            <a:avLst/>
          </a:prstGeom>
          <a:noFill/>
          <a:ln w="9525">
            <a:solidFill>
              <a:schemeClr val="tx1"/>
            </a:solidFill>
            <a:round/>
            <a:headEnd/>
            <a:tailEnd type="triangle" w="med" len="med"/>
          </a:ln>
        </p:spPr>
        <p:txBody>
          <a:bodyPr/>
          <a:lstStyle/>
          <a:p>
            <a:endParaRPr lang="en-US"/>
          </a:p>
        </p:txBody>
      </p:sp>
      <p:sp>
        <p:nvSpPr>
          <p:cNvPr id="73735" name="Line 16"/>
          <p:cNvSpPr>
            <a:spLocks noChangeShapeType="1"/>
          </p:cNvSpPr>
          <p:nvPr/>
        </p:nvSpPr>
        <p:spPr bwMode="auto">
          <a:xfrm>
            <a:off x="4724400" y="3048000"/>
            <a:ext cx="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sldNum" sz="quarter" idx="12"/>
          </p:nvPr>
        </p:nvSpPr>
        <p:spPr>
          <a:noFill/>
        </p:spPr>
        <p:txBody>
          <a:bodyPr/>
          <a:lstStyle/>
          <a:p>
            <a:fld id="{5F38E967-E997-4777-A201-87101486DBA7}" type="slidenum">
              <a:rPr lang="en-US" smtClean="0">
                <a:latin typeface="Arial" pitchFamily="34" charset="0"/>
              </a:rPr>
              <a:pPr/>
              <a:t>46</a:t>
            </a:fld>
            <a:endParaRPr lang="en-US" smtClean="0">
              <a:latin typeface="Arial" pitchFamily="34" charset="0"/>
            </a:endParaRPr>
          </a:p>
        </p:txBody>
      </p:sp>
      <p:sp>
        <p:nvSpPr>
          <p:cNvPr id="225282" name="Rectangle 2"/>
          <p:cNvSpPr>
            <a:spLocks noGrp="1"/>
          </p:cNvSpPr>
          <p:nvPr>
            <p:ph type="title" idx="4294967295"/>
          </p:nvPr>
        </p:nvSpPr>
        <p:spPr>
          <a:xfrm>
            <a:off x="2133600" y="228600"/>
            <a:ext cx="6667500" cy="533400"/>
          </a:xfrm>
        </p:spPr>
        <p:txBody>
          <a:bodyPr/>
          <a:lstStyle/>
          <a:p>
            <a:pPr algn="r" eaLnBrk="1" hangingPunct="1">
              <a:defRPr/>
            </a:pPr>
            <a:r>
              <a:rPr lang="en-GB" dirty="0" smtClean="0">
                <a:effectLst/>
              </a:rPr>
              <a:t>Chemical  identity</a:t>
            </a:r>
          </a:p>
        </p:txBody>
      </p:sp>
      <p:sp>
        <p:nvSpPr>
          <p:cNvPr id="74756" name="Rectangle 3"/>
          <p:cNvSpPr>
            <a:spLocks noGrp="1"/>
          </p:cNvSpPr>
          <p:nvPr>
            <p:ph type="body" idx="4294967295"/>
          </p:nvPr>
        </p:nvSpPr>
        <p:spPr>
          <a:xfrm>
            <a:off x="631825" y="1524000"/>
            <a:ext cx="6759575" cy="5105400"/>
          </a:xfrm>
          <a:noFill/>
        </p:spPr>
        <p:txBody>
          <a:bodyPr/>
          <a:lstStyle/>
          <a:p>
            <a:pPr eaLnBrk="1" hangingPunct="1">
              <a:buSzTx/>
              <a:buFont typeface="Wingdings" pitchFamily="2" charset="2"/>
              <a:buChar char="Ø"/>
            </a:pPr>
            <a:r>
              <a:rPr lang="en-GB" sz="2600" b="1" smtClean="0"/>
              <a:t>For Mixtures</a:t>
            </a:r>
            <a:r>
              <a:rPr lang="en-GB" sz="2600" smtClean="0"/>
              <a:t>  </a:t>
            </a:r>
          </a:p>
          <a:p>
            <a:pPr lvl="1" eaLnBrk="1" hangingPunct="1">
              <a:buSzTx/>
              <a:buFont typeface="Wingdings" pitchFamily="2" charset="2"/>
              <a:buChar char="Ø"/>
            </a:pPr>
            <a:r>
              <a:rPr lang="en-GB" sz="3000" smtClean="0"/>
              <a:t>Identities of all ingredients contributing to health hazards, </a:t>
            </a:r>
            <a:r>
              <a:rPr lang="en-GB" sz="3000" b="1" smtClean="0"/>
              <a:t>OR</a:t>
            </a:r>
          </a:p>
          <a:p>
            <a:pPr lvl="1" eaLnBrk="1" hangingPunct="1">
              <a:buSzTx/>
              <a:buFont typeface="Wingdings" pitchFamily="2" charset="2"/>
              <a:buChar char="Ø"/>
            </a:pPr>
            <a:endParaRPr lang="en-GB" sz="3000" b="1" smtClean="0"/>
          </a:p>
          <a:p>
            <a:pPr lvl="1" eaLnBrk="1" hangingPunct="1">
              <a:buSzTx/>
              <a:buFont typeface="Wingdings" pitchFamily="2" charset="2"/>
              <a:buChar char="Ø"/>
            </a:pPr>
            <a:r>
              <a:rPr lang="en-GB" sz="3000" smtClean="0"/>
              <a:t>All ingredients that contribute to the hazard of the mixture.</a:t>
            </a:r>
          </a:p>
          <a:p>
            <a:pPr eaLnBrk="1" hangingPunct="1">
              <a:buClr>
                <a:schemeClr val="hlink"/>
              </a:buClr>
              <a:buFontTx/>
              <a:buNone/>
            </a:pPr>
            <a:endParaRPr lang="en-GB" sz="260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a:xfrm>
            <a:off x="762000" y="2971800"/>
            <a:ext cx="7772400" cy="1362075"/>
          </a:xfrm>
        </p:spPr>
        <p:txBody>
          <a:bodyPr/>
          <a:lstStyle/>
          <a:p>
            <a:pPr eaLnBrk="1" hangingPunct="1">
              <a:defRPr/>
            </a:pPr>
            <a:r>
              <a:rPr lang="en-US" sz="3200" dirty="0" smtClean="0">
                <a:solidFill>
                  <a:schemeClr val="tx1"/>
                </a:solidFill>
              </a:rPr>
              <a:t>GHS - Pictograms</a:t>
            </a:r>
          </a:p>
        </p:txBody>
      </p:sp>
      <p:sp>
        <p:nvSpPr>
          <p:cNvPr id="75780" name="Rectangle 6"/>
          <p:cNvSpPr>
            <a:spLocks noGrp="1" noChangeArrowheads="1"/>
          </p:cNvSpPr>
          <p:nvPr>
            <p:ph type="sldNum" sz="quarter" idx="12"/>
          </p:nvPr>
        </p:nvSpPr>
        <p:spPr>
          <a:noFill/>
        </p:spPr>
        <p:txBody>
          <a:bodyPr/>
          <a:lstStyle/>
          <a:p>
            <a:fld id="{DF5C4FBB-8FBA-4290-BED5-8D9ED460BA34}" type="slidenum">
              <a:rPr lang="en-US" smtClean="0">
                <a:latin typeface="Arial" pitchFamily="34" charset="0"/>
              </a:rPr>
              <a:pPr/>
              <a:t>47</a:t>
            </a:fld>
            <a:endParaRPr lang="en-US" smtClean="0">
              <a:latin typeface="Arial" pitchFamily="34" charset="0"/>
            </a:endParaRPr>
          </a:p>
        </p:txBody>
      </p:sp>
      <p:pic>
        <p:nvPicPr>
          <p:cNvPr id="75781" name="Picture 4" descr="fire.WMF"/>
          <p:cNvPicPr>
            <a:picLocks noChangeAspect="1"/>
          </p:cNvPicPr>
          <p:nvPr/>
        </p:nvPicPr>
        <p:blipFill>
          <a:blip r:embed="rId3" cstate="print"/>
          <a:srcRect/>
          <a:stretch>
            <a:fillRect/>
          </a:stretch>
        </p:blipFill>
        <p:spPr bwMode="auto">
          <a:xfrm>
            <a:off x="5791200" y="2438400"/>
            <a:ext cx="1935163"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F5FFE8BF-DD63-4733-9E80-C61E5FB24367}" type="slidenum">
              <a:rPr lang="en-US" smtClean="0">
                <a:latin typeface="Arial" pitchFamily="34" charset="0"/>
              </a:rPr>
              <a:pPr/>
              <a:t>48</a:t>
            </a:fld>
            <a:endParaRPr lang="en-US" smtClean="0">
              <a:latin typeface="Arial" pitchFamily="34" charset="0"/>
            </a:endParaRPr>
          </a:p>
        </p:txBody>
      </p:sp>
      <p:sp>
        <p:nvSpPr>
          <p:cNvPr id="65538" name="Rectangle 2"/>
          <p:cNvSpPr>
            <a:spLocks noGrp="1"/>
          </p:cNvSpPr>
          <p:nvPr>
            <p:ph type="title"/>
          </p:nvPr>
        </p:nvSpPr>
        <p:spPr>
          <a:xfrm>
            <a:off x="0" y="206374"/>
            <a:ext cx="9144000" cy="555625"/>
          </a:xfrm>
        </p:spPr>
        <p:txBody>
          <a:bodyPr/>
          <a:lstStyle/>
          <a:p>
            <a:pPr eaLnBrk="1" hangingPunct="1">
              <a:defRPr/>
            </a:pPr>
            <a:r>
              <a:rPr lang="en-US" dirty="0" smtClean="0"/>
              <a:t>Pictograms</a:t>
            </a:r>
          </a:p>
        </p:txBody>
      </p:sp>
      <p:sp>
        <p:nvSpPr>
          <p:cNvPr id="76804" name="Rectangle 3"/>
          <p:cNvSpPr>
            <a:spLocks noGrp="1"/>
          </p:cNvSpPr>
          <p:nvPr>
            <p:ph type="body" idx="1"/>
          </p:nvPr>
        </p:nvSpPr>
        <p:spPr>
          <a:xfrm>
            <a:off x="381000" y="2057401"/>
            <a:ext cx="8382000" cy="1371600"/>
          </a:xfrm>
          <a:noFill/>
        </p:spPr>
        <p:txBody>
          <a:bodyPr/>
          <a:lstStyle/>
          <a:p>
            <a:pPr marL="0" indent="0" algn="ctr" eaLnBrk="1" hangingPunct="1">
              <a:buNone/>
            </a:pPr>
            <a:r>
              <a:rPr lang="en-US" dirty="0" smtClean="0"/>
              <a:t>Display health, physical and</a:t>
            </a:r>
          </a:p>
          <a:p>
            <a:pPr marL="0" indent="0" algn="ctr" eaLnBrk="1" hangingPunct="1">
              <a:buNone/>
            </a:pPr>
            <a:r>
              <a:rPr lang="en-US" dirty="0" smtClean="0"/>
              <a:t>environmental hazard information</a:t>
            </a:r>
          </a:p>
        </p:txBody>
      </p:sp>
      <p:pic>
        <p:nvPicPr>
          <p:cNvPr id="76805" name="Picture 4"/>
          <p:cNvPicPr>
            <a:picLocks noChangeAspect="1" noChangeArrowheads="1"/>
          </p:cNvPicPr>
          <p:nvPr/>
        </p:nvPicPr>
        <p:blipFill>
          <a:blip r:embed="rId3" cstate="print"/>
          <a:srcRect/>
          <a:stretch>
            <a:fillRect/>
          </a:stretch>
        </p:blipFill>
        <p:spPr bwMode="auto">
          <a:xfrm>
            <a:off x="3402012" y="3581400"/>
            <a:ext cx="21113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5D036FA2-6FA2-4F2E-869F-1E86360C57F6}" type="slidenum">
              <a:rPr lang="en-US" smtClean="0">
                <a:latin typeface="Arial" pitchFamily="34" charset="0"/>
              </a:rPr>
              <a:pPr/>
              <a:t>49</a:t>
            </a:fld>
            <a:endParaRPr lang="en-US" smtClean="0">
              <a:latin typeface="Arial" pitchFamily="34" charset="0"/>
            </a:endParaRPr>
          </a:p>
        </p:txBody>
      </p:sp>
      <p:sp>
        <p:nvSpPr>
          <p:cNvPr id="65538" name="Rectangle 2"/>
          <p:cNvSpPr>
            <a:spLocks noGrp="1"/>
          </p:cNvSpPr>
          <p:nvPr>
            <p:ph type="title" idx="4294967295"/>
          </p:nvPr>
        </p:nvSpPr>
        <p:spPr>
          <a:xfrm>
            <a:off x="0" y="304800"/>
            <a:ext cx="9144000" cy="434975"/>
          </a:xfrm>
        </p:spPr>
        <p:txBody>
          <a:bodyPr/>
          <a:lstStyle/>
          <a:p>
            <a:pPr eaLnBrk="1" hangingPunct="1">
              <a:defRPr/>
            </a:pPr>
            <a:r>
              <a:rPr lang="en-US" dirty="0" smtClean="0"/>
              <a:t>Pictograms</a:t>
            </a:r>
          </a:p>
        </p:txBody>
      </p:sp>
      <p:sp>
        <p:nvSpPr>
          <p:cNvPr id="77828" name="Rectangle 3"/>
          <p:cNvSpPr>
            <a:spLocks noGrp="1"/>
          </p:cNvSpPr>
          <p:nvPr>
            <p:ph type="body" idx="4294967295"/>
          </p:nvPr>
        </p:nvSpPr>
        <p:spPr>
          <a:xfrm>
            <a:off x="762000" y="1447800"/>
            <a:ext cx="3962400" cy="4724400"/>
          </a:xfrm>
          <a:noFill/>
        </p:spPr>
        <p:txBody>
          <a:bodyPr/>
          <a:lstStyle/>
          <a:p>
            <a:pPr eaLnBrk="1" hangingPunct="1">
              <a:buFont typeface="Wingdings" pitchFamily="2" charset="2"/>
              <a:buChar char="ü"/>
            </a:pPr>
            <a:r>
              <a:rPr lang="en-US" sz="2800" smtClean="0"/>
              <a:t>Pictograms feature a </a:t>
            </a:r>
            <a:r>
              <a:rPr lang="en-US" sz="2800" b="1" u="sng" smtClean="0"/>
              <a:t>white background</a:t>
            </a:r>
            <a:r>
              <a:rPr lang="en-US" sz="2800" smtClean="0"/>
              <a:t> with a </a:t>
            </a:r>
            <a:r>
              <a:rPr lang="en-US" sz="2800" b="1" u="sng" smtClean="0">
                <a:solidFill>
                  <a:schemeClr val="accent2"/>
                </a:solidFill>
              </a:rPr>
              <a:t>red border</a:t>
            </a:r>
            <a:r>
              <a:rPr lang="en-US" sz="2800" smtClean="0"/>
              <a:t> instead of a solid orange background.</a:t>
            </a:r>
          </a:p>
          <a:p>
            <a:pPr eaLnBrk="1" hangingPunct="1">
              <a:buFont typeface="Wingdings" pitchFamily="2" charset="2"/>
              <a:buChar char="ü"/>
            </a:pPr>
            <a:endParaRPr lang="en-US" sz="2800" smtClean="0"/>
          </a:p>
          <a:p>
            <a:pPr eaLnBrk="1" hangingPunct="1">
              <a:buFont typeface="Wingdings" pitchFamily="2" charset="2"/>
              <a:buChar char="ü"/>
            </a:pPr>
            <a:r>
              <a:rPr lang="en-US" sz="2800" smtClean="0"/>
              <a:t>Harmful chemicals are marked with an exclamation mark.</a:t>
            </a:r>
          </a:p>
        </p:txBody>
      </p:sp>
      <p:pic>
        <p:nvPicPr>
          <p:cNvPr id="77829" name="Picture 5" descr="image"/>
          <p:cNvPicPr>
            <a:picLocks noChangeAspect="1" noChangeArrowheads="1"/>
          </p:cNvPicPr>
          <p:nvPr/>
        </p:nvPicPr>
        <p:blipFill>
          <a:blip r:embed="rId3" cstate="print"/>
          <a:srcRect/>
          <a:stretch>
            <a:fillRect/>
          </a:stretch>
        </p:blipFill>
        <p:spPr bwMode="auto">
          <a:xfrm>
            <a:off x="6019800" y="2971800"/>
            <a:ext cx="2070100" cy="2070100"/>
          </a:xfrm>
          <a:prstGeom prst="rect">
            <a:avLst/>
          </a:prstGeom>
          <a:noFill/>
          <a:ln w="9525">
            <a:noFill/>
            <a:miter lim="800000"/>
            <a:headEnd/>
            <a:tailEnd/>
          </a:ln>
        </p:spPr>
      </p:pic>
      <p:sp>
        <p:nvSpPr>
          <p:cNvPr id="77830" name="AutoShape 8"/>
          <p:cNvSpPr>
            <a:spLocks noChangeArrowheads="1"/>
          </p:cNvSpPr>
          <p:nvPr/>
        </p:nvSpPr>
        <p:spPr bwMode="auto">
          <a:xfrm>
            <a:off x="4419600" y="4343400"/>
            <a:ext cx="1371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7831" name="Line 9"/>
          <p:cNvSpPr>
            <a:spLocks noChangeShapeType="1"/>
          </p:cNvSpPr>
          <p:nvPr/>
        </p:nvSpPr>
        <p:spPr bwMode="auto">
          <a:xfrm>
            <a:off x="4038600" y="2743200"/>
            <a:ext cx="2438400" cy="990600"/>
          </a:xfrm>
          <a:prstGeom prst="line">
            <a:avLst/>
          </a:prstGeom>
          <a:noFill/>
          <a:ln w="9525">
            <a:solidFill>
              <a:schemeClr val="tx1"/>
            </a:solidFill>
            <a:round/>
            <a:headEnd/>
            <a:tailEnd type="triangle" w="med" len="med"/>
          </a:ln>
        </p:spPr>
        <p:txBody>
          <a:bodyPr/>
          <a:lstStyle/>
          <a:p>
            <a:endParaRPr lang="en-US"/>
          </a:p>
        </p:txBody>
      </p:sp>
      <p:sp>
        <p:nvSpPr>
          <p:cNvPr id="77832" name="Line 10"/>
          <p:cNvSpPr>
            <a:spLocks noChangeShapeType="1"/>
          </p:cNvSpPr>
          <p:nvPr/>
        </p:nvSpPr>
        <p:spPr bwMode="auto">
          <a:xfrm>
            <a:off x="4267200" y="2286000"/>
            <a:ext cx="213360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What is GHS?</a:t>
            </a:r>
          </a:p>
        </p:txBody>
      </p:sp>
      <p:sp>
        <p:nvSpPr>
          <p:cNvPr id="3" name="Content Placeholder 2"/>
          <p:cNvSpPr>
            <a:spLocks noGrp="1"/>
          </p:cNvSpPr>
          <p:nvPr>
            <p:ph idx="1"/>
          </p:nvPr>
        </p:nvSpPr>
        <p:spPr/>
        <p:txBody>
          <a:bodyPr/>
          <a:lstStyle/>
          <a:p>
            <a:pPr lvl="0" eaLnBrk="1" hangingPunct="1">
              <a:spcBef>
                <a:spcPts val="0"/>
              </a:spcBef>
              <a:buFontTx/>
              <a:buChar char="o"/>
            </a:pPr>
            <a:r>
              <a:rPr lang="en-CA" sz="2800" dirty="0">
                <a:solidFill>
                  <a:srgbClr val="C00000"/>
                </a:solidFill>
              </a:rPr>
              <a:t> </a:t>
            </a:r>
            <a:r>
              <a:rPr lang="en-CA" sz="2800" dirty="0">
                <a:solidFill>
                  <a:prstClr val="black"/>
                </a:solidFill>
              </a:rPr>
              <a:t>Information should be presented in </a:t>
            </a:r>
            <a:r>
              <a:rPr lang="en-CA" sz="2800" dirty="0" smtClean="0">
                <a:solidFill>
                  <a:prstClr val="black"/>
                </a:solidFill>
              </a:rPr>
              <a:t>a</a:t>
            </a:r>
          </a:p>
          <a:p>
            <a:pPr marL="0" lvl="0" indent="0" eaLnBrk="1" hangingPunct="1">
              <a:spcBef>
                <a:spcPts val="0"/>
              </a:spcBef>
              <a:buNone/>
            </a:pPr>
            <a:r>
              <a:rPr lang="en-CA" sz="2800" dirty="0">
                <a:solidFill>
                  <a:prstClr val="black"/>
                </a:solidFill>
              </a:rPr>
              <a:t> </a:t>
            </a:r>
            <a:r>
              <a:rPr lang="en-CA" sz="2800" dirty="0" smtClean="0">
                <a:solidFill>
                  <a:prstClr val="black"/>
                </a:solidFill>
              </a:rPr>
              <a:t>   comprehensive </a:t>
            </a:r>
            <a:r>
              <a:rPr lang="en-CA" sz="2800" dirty="0">
                <a:solidFill>
                  <a:prstClr val="black"/>
                </a:solidFill>
              </a:rPr>
              <a:t>manner to </a:t>
            </a:r>
            <a:r>
              <a:rPr lang="en-CA" sz="2800" i="1" dirty="0">
                <a:solidFill>
                  <a:prstClr val="black"/>
                </a:solidFill>
              </a:rPr>
              <a:t>all audiences</a:t>
            </a:r>
          </a:p>
          <a:p>
            <a:pPr marL="0" lvl="0" indent="0" eaLnBrk="1" hangingPunct="1">
              <a:buNone/>
            </a:pPr>
            <a:endParaRPr lang="en-CA" sz="2800" dirty="0">
              <a:solidFill>
                <a:prstClr val="black"/>
              </a:solidFill>
            </a:endParaRPr>
          </a:p>
          <a:p>
            <a:pPr lvl="0" eaLnBrk="1" hangingPunct="1">
              <a:buFontTx/>
              <a:buChar char="o"/>
            </a:pPr>
            <a:r>
              <a:rPr lang="en-CA" sz="2800" dirty="0">
                <a:solidFill>
                  <a:prstClr val="black"/>
                </a:solidFill>
              </a:rPr>
              <a:t>Regarding </a:t>
            </a:r>
            <a:r>
              <a:rPr lang="en-CA" sz="2800" dirty="0" smtClean="0">
                <a:solidFill>
                  <a:prstClr val="black"/>
                </a:solidFill>
              </a:rPr>
              <a:t>chemicals:</a:t>
            </a:r>
          </a:p>
          <a:p>
            <a:pPr lvl="1" eaLnBrk="1" hangingPunct="1">
              <a:buFont typeface="Wingdings" panose="05000000000000000000" pitchFamily="2" charset="2"/>
              <a:buChar char="Ø"/>
            </a:pPr>
            <a:r>
              <a:rPr lang="en-CA" sz="2400" dirty="0" smtClean="0">
                <a:solidFill>
                  <a:prstClr val="black"/>
                </a:solidFill>
              </a:rPr>
              <a:t>Confidential </a:t>
            </a:r>
            <a:r>
              <a:rPr lang="en-CA" sz="2400" dirty="0">
                <a:solidFill>
                  <a:prstClr val="black"/>
                </a:solidFill>
              </a:rPr>
              <a:t>Business Information (CBI) should be protected without compromising worker </a:t>
            </a:r>
            <a:r>
              <a:rPr lang="en-CA" sz="2400" dirty="0" smtClean="0">
                <a:solidFill>
                  <a:prstClr val="black"/>
                </a:solidFill>
              </a:rPr>
              <a:t>safety</a:t>
            </a:r>
            <a:endParaRPr lang="en-CA" sz="24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08C8976-4B84-484E-A7F0-2F0CF7A9EAB7}" type="slidenum">
              <a:rPr lang="en-US" smtClean="0"/>
              <a:pPr>
                <a:defRPr/>
              </a:pPr>
              <a:t>5</a:t>
            </a:fld>
            <a:endParaRPr lang="en-US"/>
          </a:p>
        </p:txBody>
      </p:sp>
    </p:spTree>
    <p:extLst>
      <p:ext uri="{BB962C8B-B14F-4D97-AF65-F5344CB8AC3E}">
        <p14:creationId xmlns:p14="http://schemas.microsoft.com/office/powerpoint/2010/main" val="2856266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5"/>
          <p:cNvSpPr>
            <a:spLocks noGrp="1"/>
          </p:cNvSpPr>
          <p:nvPr>
            <p:ph type="sldNum" sz="quarter" idx="12"/>
          </p:nvPr>
        </p:nvSpPr>
        <p:spPr>
          <a:noFill/>
        </p:spPr>
        <p:txBody>
          <a:bodyPr/>
          <a:lstStyle/>
          <a:p>
            <a:fld id="{00ABE382-C387-4D7F-ADEA-038F5C08988A}" type="slidenum">
              <a:rPr lang="en-US" smtClean="0">
                <a:latin typeface="Arial" pitchFamily="34" charset="0"/>
              </a:rPr>
              <a:pPr/>
              <a:t>50</a:t>
            </a:fld>
            <a:endParaRPr lang="en-US" smtClean="0">
              <a:latin typeface="Arial" pitchFamily="34" charset="0"/>
            </a:endParaRPr>
          </a:p>
        </p:txBody>
      </p:sp>
      <p:sp>
        <p:nvSpPr>
          <p:cNvPr id="1031" name="Rectangle 5"/>
          <p:cNvSpPr>
            <a:spLocks noGrp="1" noChangeArrowheads="1"/>
          </p:cNvSpPr>
          <p:nvPr>
            <p:ph type="title" idx="4294967295"/>
          </p:nvPr>
        </p:nvSpPr>
        <p:spPr>
          <a:xfrm>
            <a:off x="0" y="206375"/>
            <a:ext cx="9144000" cy="555625"/>
          </a:xfrm>
        </p:spPr>
        <p:txBody>
          <a:bodyPr/>
          <a:lstStyle/>
          <a:p>
            <a:pPr eaLnBrk="1" hangingPunct="1">
              <a:defRPr/>
            </a:pPr>
            <a:r>
              <a:rPr lang="en-US" b="1" dirty="0" smtClean="0">
                <a:ln>
                  <a:noFill/>
                </a:ln>
                <a:effectLst>
                  <a:outerShdw blurRad="38100" dist="38100" dir="2700000" algn="tl">
                    <a:srgbClr val="000000">
                      <a:alpha val="43137"/>
                    </a:srgbClr>
                  </a:outerShdw>
                </a:effectLst>
              </a:rPr>
              <a:t>GHS Pictograms</a:t>
            </a:r>
          </a:p>
        </p:txBody>
      </p:sp>
      <p:graphicFrame>
        <p:nvGraphicFramePr>
          <p:cNvPr id="225390" name="Group 110"/>
          <p:cNvGraphicFramePr>
            <a:graphicFrameLocks noGrp="1"/>
          </p:cNvGraphicFramePr>
          <p:nvPr>
            <p:ph idx="4294967295"/>
          </p:nvPr>
        </p:nvGraphicFramePr>
        <p:xfrm>
          <a:off x="457200" y="1219200"/>
          <a:ext cx="8229600" cy="5379720"/>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Exploding bomb</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Explosives; Self Reactive;   Organic Peroxides</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Skull and Crossbones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Acute toxicity (severe)</a:t>
                      </a: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Flame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Flammables; </a:t>
                      </a:r>
                      <a:r>
                        <a:rPr kumimoji="0" lang="en-US" altLang="ja-JP" sz="1000" b="1" i="0" u="none" strike="noStrike" cap="none" normalizeH="0" baseline="0" dirty="0" err="1" smtClean="0">
                          <a:ln>
                            <a:noFill/>
                          </a:ln>
                          <a:solidFill>
                            <a:schemeClr val="tx1"/>
                          </a:solidFill>
                          <a:effectLst/>
                          <a:latin typeface="Arial" pitchFamily="34" charset="0"/>
                          <a:ea typeface="MS Mincho" pitchFamily="49" charset="-128"/>
                          <a:cs typeface="Times New Roman" pitchFamily="18" charset="0"/>
                        </a:rPr>
                        <a:t>Pyrophorics</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Self-Heating; Emits Flammable Gas;  Self Reactive; </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Organic Peroxides</a:t>
                      </a: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6972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Gas Cylinder</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Gases under pressure</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Health Hazard</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Carcinogen;  </a:t>
                      </a:r>
                      <a:r>
                        <a:rPr kumimoji="0" lang="en-US" altLang="ja-JP" sz="1000" b="1" i="0" u="none" strike="noStrike" cap="none" normalizeH="0" baseline="0" dirty="0" err="1" smtClean="0">
                          <a:ln>
                            <a:noFill/>
                          </a:ln>
                          <a:solidFill>
                            <a:schemeClr val="tx1"/>
                          </a:solidFill>
                          <a:effectLst/>
                          <a:latin typeface="Arial" pitchFamily="34" charset="0"/>
                          <a:ea typeface="MS Mincho" pitchFamily="49" charset="-128"/>
                          <a:cs typeface="Times New Roman" pitchFamily="18" charset="0"/>
                        </a:rPr>
                        <a:t>Mutagenicity</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Reproductive Toxicity;  Respiratory Sensitizer;  Target Organ Toxicity;  Aspiration Toxicity</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rPr>
                        <a:t>Flame over circle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Oxidizers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Corrosion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mn-lt"/>
                          <a:ea typeface="MS Mincho" pitchFamily="49" charset="-128"/>
                          <a:cs typeface="Times New Roman" pitchFamily="18" charset="0"/>
                          <a:sym typeface="Symbol" pitchFamily="18" charset="2"/>
                        </a:rPr>
                        <a:t>Corrosives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Exclamation mark</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Irritant;    Skin Sensitizer;  Acute Toxicity (harmful); Narcotic effects;  Respiratory Tract Irritant;  Hazardous to Ozone Layer</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Environmental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Aquatic Toxicity (OSHA did not propose this pictogram)</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1050" name="Picture 5" descr="image"/>
          <p:cNvPicPr>
            <a:picLocks noChangeAspect="1" noChangeArrowheads="1"/>
          </p:cNvPicPr>
          <p:nvPr/>
        </p:nvPicPr>
        <p:blipFill>
          <a:blip r:embed="rId4" cstate="print"/>
          <a:srcRect/>
          <a:stretch>
            <a:fillRect/>
          </a:stretch>
        </p:blipFill>
        <p:spPr bwMode="auto">
          <a:xfrm>
            <a:off x="4876800" y="4953000"/>
            <a:ext cx="850900" cy="850900"/>
          </a:xfrm>
          <a:prstGeom prst="rect">
            <a:avLst/>
          </a:prstGeom>
          <a:noFill/>
          <a:ln w="9525">
            <a:noFill/>
            <a:miter lim="800000"/>
            <a:headEnd/>
            <a:tailEnd/>
          </a:ln>
        </p:spPr>
      </p:pic>
      <p:pic>
        <p:nvPicPr>
          <p:cNvPr id="1051" name="Picture 4"/>
          <p:cNvPicPr>
            <a:picLocks noChangeAspect="1" noChangeArrowheads="1"/>
          </p:cNvPicPr>
          <p:nvPr/>
        </p:nvPicPr>
        <p:blipFill>
          <a:blip r:embed="rId5" cstate="print"/>
          <a:srcRect/>
          <a:stretch>
            <a:fillRect/>
          </a:stretch>
        </p:blipFill>
        <p:spPr bwMode="auto">
          <a:xfrm>
            <a:off x="4953000" y="3352800"/>
            <a:ext cx="815975" cy="808038"/>
          </a:xfrm>
          <a:prstGeom prst="rect">
            <a:avLst/>
          </a:prstGeom>
          <a:noFill/>
          <a:ln w="9525">
            <a:noFill/>
            <a:miter lim="800000"/>
            <a:headEnd/>
            <a:tailEnd/>
          </a:ln>
        </p:spPr>
      </p:pic>
      <p:grpSp>
        <p:nvGrpSpPr>
          <p:cNvPr id="1052" name="Group 19"/>
          <p:cNvGrpSpPr>
            <a:grpSpLocks/>
          </p:cNvGrpSpPr>
          <p:nvPr/>
        </p:nvGrpSpPr>
        <p:grpSpPr bwMode="auto">
          <a:xfrm>
            <a:off x="7543800" y="3505200"/>
            <a:ext cx="857250" cy="838200"/>
            <a:chOff x="384" y="2544"/>
            <a:chExt cx="832" cy="832"/>
          </a:xfrm>
        </p:grpSpPr>
        <p:sp>
          <p:nvSpPr>
            <p:cNvPr id="1066"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9"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1166" name="Paintbrush Picture" r:id="rId6" imgW="523810" imgH="847843" progId="PBrush">
                    <p:embed/>
                  </p:oleObj>
                </mc:Choice>
                <mc:Fallback>
                  <p:oleObj name="Paintbrush Picture" r:id="rId6" imgW="523810" imgH="847843" progId="PBrush">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3" name="Group 13"/>
          <p:cNvGrpSpPr>
            <a:grpSpLocks/>
          </p:cNvGrpSpPr>
          <p:nvPr/>
        </p:nvGrpSpPr>
        <p:grpSpPr bwMode="auto">
          <a:xfrm>
            <a:off x="7467600" y="1447800"/>
            <a:ext cx="933450" cy="838200"/>
            <a:chOff x="2208" y="1248"/>
            <a:chExt cx="832" cy="832"/>
          </a:xfrm>
        </p:grpSpPr>
        <p:sp>
          <p:nvSpPr>
            <p:cNvPr id="1064"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pic>
          <p:nvPicPr>
            <p:cNvPr id="1065" name="Picture 15"/>
            <p:cNvPicPr>
              <a:picLocks noChangeAspect="1" noChangeArrowheads="1"/>
            </p:cNvPicPr>
            <p:nvPr/>
          </p:nvPicPr>
          <p:blipFill>
            <a:blip r:embed="rId8" cstate="print"/>
            <a:srcRect/>
            <a:stretch>
              <a:fillRect/>
            </a:stretch>
          </p:blipFill>
          <p:spPr bwMode="auto">
            <a:xfrm>
              <a:off x="2496" y="1440"/>
              <a:ext cx="280" cy="396"/>
            </a:xfrm>
            <a:prstGeom prst="rect">
              <a:avLst/>
            </a:prstGeom>
            <a:noFill/>
            <a:ln w="9525">
              <a:noFill/>
              <a:miter lim="800000"/>
              <a:headEnd/>
              <a:tailEnd/>
            </a:ln>
          </p:spPr>
        </p:pic>
      </p:grpSp>
      <p:pic>
        <p:nvPicPr>
          <p:cNvPr id="1054" name="Picture 23"/>
          <p:cNvPicPr>
            <a:picLocks noChangeAspect="1" noChangeArrowheads="1"/>
          </p:cNvPicPr>
          <p:nvPr/>
        </p:nvPicPr>
        <p:blipFill>
          <a:blip r:embed="rId9"/>
          <a:srcRect/>
          <a:stretch>
            <a:fillRect/>
          </a:stretch>
        </p:blipFill>
        <p:spPr bwMode="auto">
          <a:xfrm>
            <a:off x="2057400" y="3352800"/>
            <a:ext cx="990600" cy="958850"/>
          </a:xfrm>
          <a:prstGeom prst="rect">
            <a:avLst/>
          </a:prstGeom>
          <a:noFill/>
          <a:ln w="9525">
            <a:noFill/>
            <a:miter lim="800000"/>
            <a:headEnd/>
            <a:tailEnd/>
          </a:ln>
        </p:spPr>
      </p:pic>
      <p:grpSp>
        <p:nvGrpSpPr>
          <p:cNvPr id="1055" name="Group 7"/>
          <p:cNvGrpSpPr>
            <a:grpSpLocks/>
          </p:cNvGrpSpPr>
          <p:nvPr/>
        </p:nvGrpSpPr>
        <p:grpSpPr bwMode="auto">
          <a:xfrm>
            <a:off x="2057400" y="4953000"/>
            <a:ext cx="935038" cy="914400"/>
            <a:chOff x="1824" y="3120"/>
            <a:chExt cx="864" cy="864"/>
          </a:xfrm>
        </p:grpSpPr>
        <p:sp>
          <p:nvSpPr>
            <p:cNvPr id="1063"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graphicFrame>
          <p:nvGraphicFramePr>
            <p:cNvPr id="1028"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167" name="Paintbrush Picture" r:id="rId10" imgW="1381151" imgH="1400000" progId="PBrush">
                    <p:embed/>
                  </p:oleObj>
                </mc:Choice>
                <mc:Fallback>
                  <p:oleObj name="Paintbrush Picture" r:id="rId10" imgW="1381151" imgH="1400000" progId="PBrush">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6" name="Group 10"/>
          <p:cNvGrpSpPr>
            <a:grpSpLocks/>
          </p:cNvGrpSpPr>
          <p:nvPr/>
        </p:nvGrpSpPr>
        <p:grpSpPr bwMode="auto">
          <a:xfrm>
            <a:off x="7543800" y="5029200"/>
            <a:ext cx="990600" cy="817563"/>
            <a:chOff x="4368" y="3072"/>
            <a:chExt cx="816" cy="816"/>
          </a:xfrm>
        </p:grpSpPr>
        <p:sp>
          <p:nvSpPr>
            <p:cNvPr id="1062" name="AutoShape 11"/>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7" name="Object 12"/>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168" name="Paintbrush Picture" r:id="rId12" imgW="3514563" imgH="3562146" progId="PBrush">
                    <p:embed/>
                  </p:oleObj>
                </mc:Choice>
                <mc:Fallback>
                  <p:oleObj name="Paintbrush Picture" r:id="rId12" imgW="3514563" imgH="3562146" progId="PBrush">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1057" name="Group 16"/>
          <p:cNvGrpSpPr>
            <a:grpSpLocks/>
          </p:cNvGrpSpPr>
          <p:nvPr/>
        </p:nvGrpSpPr>
        <p:grpSpPr bwMode="auto">
          <a:xfrm>
            <a:off x="1981200" y="1447800"/>
            <a:ext cx="1011238" cy="893763"/>
            <a:chOff x="720" y="240"/>
            <a:chExt cx="832" cy="832"/>
          </a:xfrm>
        </p:grpSpPr>
        <p:sp>
          <p:nvSpPr>
            <p:cNvPr id="1061"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6"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1169" name="Paintbrush Picture" r:id="rId14" imgW="923867" imgH="695143" progId="PBrush">
                    <p:embed/>
                  </p:oleObj>
                </mc:Choice>
                <mc:Fallback>
                  <p:oleObj name="Paintbrush Picture" r:id="rId14" imgW="923867" imgH="695143" progId="PBrush">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8" name="Group 4"/>
          <p:cNvGrpSpPr>
            <a:grpSpLocks/>
          </p:cNvGrpSpPr>
          <p:nvPr/>
        </p:nvGrpSpPr>
        <p:grpSpPr bwMode="auto">
          <a:xfrm>
            <a:off x="4724400" y="1447800"/>
            <a:ext cx="1012825" cy="914400"/>
            <a:chOff x="672" y="3120"/>
            <a:chExt cx="864" cy="864"/>
          </a:xfrm>
        </p:grpSpPr>
        <p:sp>
          <p:nvSpPr>
            <p:cNvPr id="105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pic>
          <p:nvPicPr>
            <p:cNvPr id="1060" name="Picture 6"/>
            <p:cNvPicPr>
              <a:picLocks noChangeAspect="1" noChangeArrowheads="1"/>
            </p:cNvPicPr>
            <p:nvPr/>
          </p:nvPicPr>
          <p:blipFill>
            <a:blip r:embed="rId16" cstate="print"/>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AC5183D7-66D8-4591-BC9D-63DFE34B2CD8}" type="slidenum">
              <a:rPr lang="en-US" smtClean="0">
                <a:latin typeface="Arial" pitchFamily="34" charset="0"/>
              </a:rPr>
              <a:pPr/>
              <a:t>51</a:t>
            </a:fld>
            <a:endParaRPr lang="en-US" smtClean="0">
              <a:latin typeface="Arial" pitchFamily="34" charset="0"/>
            </a:endParaRPr>
          </a:p>
        </p:txBody>
      </p:sp>
      <p:sp>
        <p:nvSpPr>
          <p:cNvPr id="62466" name="Rectangle 2"/>
          <p:cNvSpPr>
            <a:spLocks noGrp="1"/>
          </p:cNvSpPr>
          <p:nvPr>
            <p:ph type="title"/>
          </p:nvPr>
        </p:nvSpPr>
        <p:spPr>
          <a:xfrm>
            <a:off x="1066800" y="228600"/>
            <a:ext cx="7775575" cy="808037"/>
          </a:xfrm>
        </p:spPr>
        <p:txBody>
          <a:bodyPr/>
          <a:lstStyle/>
          <a:p>
            <a:pPr algn="r" eaLnBrk="1" hangingPunct="1">
              <a:buClr>
                <a:schemeClr val="tx1"/>
              </a:buClr>
              <a:buFont typeface="Wingdings" pitchFamily="2" charset="2"/>
              <a:buNone/>
              <a:defRPr/>
            </a:pPr>
            <a:r>
              <a:rPr lang="en-CA" dirty="0" smtClean="0"/>
              <a:t>Pictogram Shape &amp; Colour</a:t>
            </a:r>
            <a:br>
              <a:rPr lang="en-CA" dirty="0" smtClean="0"/>
            </a:br>
            <a:endParaRPr lang="en-CA" sz="2500" dirty="0" smtClean="0"/>
          </a:p>
        </p:txBody>
      </p:sp>
      <p:sp>
        <p:nvSpPr>
          <p:cNvPr id="78852" name="Rectangle 3"/>
          <p:cNvSpPr>
            <a:spLocks noGrp="1"/>
          </p:cNvSpPr>
          <p:nvPr>
            <p:ph type="body" idx="1"/>
          </p:nvPr>
        </p:nvSpPr>
        <p:spPr>
          <a:xfrm>
            <a:off x="381000" y="1524000"/>
            <a:ext cx="8324850" cy="4327525"/>
          </a:xfrm>
          <a:noFill/>
        </p:spPr>
        <p:txBody>
          <a:bodyPr/>
          <a:lstStyle/>
          <a:p>
            <a:pPr eaLnBrk="1" hangingPunct="1">
              <a:lnSpc>
                <a:spcPct val="90000"/>
              </a:lnSpc>
              <a:buFont typeface="Wingdings" pitchFamily="2" charset="2"/>
              <a:buChar char="Ø"/>
            </a:pPr>
            <a:r>
              <a:rPr lang="en-CA" sz="2800" smtClean="0"/>
              <a:t>For transport, pictograms will not change</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CA" sz="2800" smtClean="0"/>
              <a:t>For </a:t>
            </a:r>
            <a:r>
              <a:rPr lang="en-US" sz="2800" smtClean="0"/>
              <a:t>other sectors</a:t>
            </a:r>
            <a:r>
              <a:rPr lang="en-CA" sz="2800" smtClean="0"/>
              <a:t>, pictograms will have a black symbol on a white background with a red diamond frame. </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US" sz="2800" smtClean="0"/>
              <a:t>For the same hazard, where a transport pictogram appears, the GHS pictogram should not appear.</a:t>
            </a:r>
            <a:endParaRPr lang="en-CA" sz="280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AAB863AC-98F2-4A51-B9D4-23EF3287188F}" type="slidenum">
              <a:rPr lang="en-US" smtClean="0">
                <a:latin typeface="Arial" pitchFamily="34" charset="0"/>
              </a:rPr>
              <a:pPr/>
              <a:t>52</a:t>
            </a:fld>
            <a:endParaRPr lang="en-US" smtClean="0">
              <a:latin typeface="Arial" pitchFamily="34" charset="0"/>
            </a:endParaRPr>
          </a:p>
        </p:txBody>
      </p:sp>
      <p:sp>
        <p:nvSpPr>
          <p:cNvPr id="66562" name="Rectangle 2"/>
          <p:cNvSpPr>
            <a:spLocks noGrp="1"/>
          </p:cNvSpPr>
          <p:nvPr>
            <p:ph type="title" idx="4294967295"/>
          </p:nvPr>
        </p:nvSpPr>
        <p:spPr>
          <a:xfrm>
            <a:off x="0" y="152400"/>
            <a:ext cx="9118600" cy="533400"/>
          </a:xfrm>
        </p:spPr>
        <p:txBody>
          <a:bodyPr/>
          <a:lstStyle/>
          <a:p>
            <a:pPr eaLnBrk="1" hangingPunct="1">
              <a:defRPr/>
            </a:pPr>
            <a:r>
              <a:rPr lang="en-CA" dirty="0" smtClean="0">
                <a:effectLst/>
              </a:rPr>
              <a:t>Signal Words</a:t>
            </a:r>
          </a:p>
        </p:txBody>
      </p:sp>
      <p:sp>
        <p:nvSpPr>
          <p:cNvPr id="81924" name="Rectangle 3"/>
          <p:cNvSpPr>
            <a:spLocks noGrp="1"/>
          </p:cNvSpPr>
          <p:nvPr>
            <p:ph type="body" idx="4294967295"/>
          </p:nvPr>
        </p:nvSpPr>
        <p:spPr>
          <a:xfrm>
            <a:off x="304800" y="1219200"/>
            <a:ext cx="4483100" cy="4800600"/>
          </a:xfrm>
          <a:noFill/>
        </p:spPr>
        <p:txBody>
          <a:bodyPr/>
          <a:lstStyle/>
          <a:p>
            <a:pPr eaLnBrk="1" hangingPunct="1">
              <a:buFont typeface="Wingdings" pitchFamily="2" charset="2"/>
              <a:buChar char="ü"/>
            </a:pPr>
            <a:r>
              <a:rPr lang="en-CA" sz="2800" dirty="0" smtClean="0"/>
              <a:t>These words are used to alert the reader of health, physical, and environmental hazards, and the hazard’s level of severity</a:t>
            </a:r>
          </a:p>
          <a:p>
            <a:pPr eaLnBrk="1" hangingPunct="1">
              <a:buFont typeface="Wingdings" pitchFamily="2" charset="2"/>
              <a:buChar char="ü"/>
            </a:pPr>
            <a:endParaRPr lang="en-CA" sz="2400" dirty="0" smtClean="0"/>
          </a:p>
          <a:p>
            <a:pPr eaLnBrk="1" hangingPunct="1">
              <a:buFont typeface="Wingdings" pitchFamily="2" charset="2"/>
              <a:buChar char="ü"/>
            </a:pPr>
            <a:r>
              <a:rPr lang="en-CA" sz="2800" dirty="0" smtClean="0"/>
              <a:t>“</a:t>
            </a:r>
            <a:r>
              <a:rPr lang="en-CA" sz="2800" b="1" i="1" dirty="0" smtClean="0"/>
              <a:t>Danger</a:t>
            </a:r>
            <a:r>
              <a:rPr lang="en-CA" sz="2800" dirty="0" smtClean="0"/>
              <a:t>” and “</a:t>
            </a:r>
            <a:r>
              <a:rPr lang="en-CA" sz="2800" b="1" i="1" dirty="0" smtClean="0"/>
              <a:t>Warning</a:t>
            </a:r>
            <a:r>
              <a:rPr lang="en-CA" sz="2800" dirty="0" smtClean="0"/>
              <a:t>” are the only two signal words used.</a:t>
            </a:r>
          </a:p>
          <a:p>
            <a:pPr eaLnBrk="1" hangingPunct="1">
              <a:buNone/>
            </a:pPr>
            <a:endParaRPr lang="en-CA" sz="2400" dirty="0" smtClean="0"/>
          </a:p>
        </p:txBody>
      </p:sp>
      <p:pic>
        <p:nvPicPr>
          <p:cNvPr id="81925" name="Picture 5" descr="254_1"/>
          <p:cNvPicPr>
            <a:picLocks noChangeAspect="1" noChangeArrowheads="1"/>
          </p:cNvPicPr>
          <p:nvPr/>
        </p:nvPicPr>
        <p:blipFill>
          <a:blip r:embed="rId3" cstate="print"/>
          <a:srcRect/>
          <a:stretch>
            <a:fillRect/>
          </a:stretch>
        </p:blipFill>
        <p:spPr bwMode="auto">
          <a:xfrm>
            <a:off x="5013324" y="1641475"/>
            <a:ext cx="3762375" cy="3565525"/>
          </a:xfrm>
          <a:prstGeom prst="rect">
            <a:avLst/>
          </a:prstGeom>
          <a:noFill/>
          <a:ln w="9525">
            <a:noFill/>
            <a:miter lim="800000"/>
            <a:headEnd/>
            <a:tailEnd/>
          </a:ln>
        </p:spPr>
      </p:pic>
      <p:sp>
        <p:nvSpPr>
          <p:cNvPr id="81926" name="Line 6"/>
          <p:cNvSpPr>
            <a:spLocks noChangeShapeType="1"/>
          </p:cNvSpPr>
          <p:nvPr/>
        </p:nvSpPr>
        <p:spPr bwMode="auto">
          <a:xfrm>
            <a:off x="4927599" y="3195637"/>
            <a:ext cx="3810000" cy="1981200"/>
          </a:xfrm>
          <a:prstGeom prst="line">
            <a:avLst/>
          </a:prstGeom>
          <a:noFill/>
          <a:ln w="38100">
            <a:solidFill>
              <a:schemeClr val="tx1"/>
            </a:solidFill>
            <a:round/>
            <a:headEnd/>
            <a:tailEnd/>
          </a:ln>
        </p:spPr>
        <p:txBody>
          <a:bodyPr/>
          <a:lstStyle/>
          <a:p>
            <a:endParaRPr lang="en-US"/>
          </a:p>
        </p:txBody>
      </p:sp>
      <p:sp>
        <p:nvSpPr>
          <p:cNvPr id="81927" name="Line 7"/>
          <p:cNvSpPr>
            <a:spLocks noChangeShapeType="1"/>
          </p:cNvSpPr>
          <p:nvPr/>
        </p:nvSpPr>
        <p:spPr bwMode="auto">
          <a:xfrm flipH="1">
            <a:off x="5053011" y="3195637"/>
            <a:ext cx="3810000" cy="1905000"/>
          </a:xfrm>
          <a:prstGeom prst="line">
            <a:avLst/>
          </a:prstGeom>
          <a:noFill/>
          <a:ln w="38100">
            <a:solidFill>
              <a:schemeClr val="tx1"/>
            </a:solidFill>
            <a:round/>
            <a:headEnd/>
            <a:tailEnd/>
          </a:ln>
        </p:spPr>
        <p:txBody>
          <a:bodyPr/>
          <a:lstStyle/>
          <a:p>
            <a:endParaRPr lang="en-US"/>
          </a:p>
        </p:txBody>
      </p:sp>
      <p:sp>
        <p:nvSpPr>
          <p:cNvPr id="81928" name="Rectangle 8"/>
          <p:cNvSpPr>
            <a:spLocks noChangeArrowheads="1"/>
          </p:cNvSpPr>
          <p:nvPr/>
        </p:nvSpPr>
        <p:spPr bwMode="auto">
          <a:xfrm>
            <a:off x="4913312" y="1641475"/>
            <a:ext cx="3962400" cy="1447800"/>
          </a:xfrm>
          <a:prstGeom prst="rect">
            <a:avLst/>
          </a:prstGeom>
          <a:noFill/>
          <a:ln w="57150" cmpd="thinThick">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a:xfrm>
            <a:off x="825500" y="3657600"/>
            <a:ext cx="7772400" cy="1362075"/>
          </a:xfrm>
        </p:spPr>
        <p:txBody>
          <a:bodyPr/>
          <a:lstStyle/>
          <a:p>
            <a:pPr eaLnBrk="1" hangingPunct="1">
              <a:defRPr/>
            </a:pPr>
            <a:r>
              <a:rPr lang="en-US" sz="3200" dirty="0" smtClean="0">
                <a:solidFill>
                  <a:schemeClr val="tx1"/>
                </a:solidFill>
              </a:rPr>
              <a:t>GHS – Hazard Communication Tools:  Safety Data Sheets</a:t>
            </a:r>
          </a:p>
        </p:txBody>
      </p:sp>
      <p:sp>
        <p:nvSpPr>
          <p:cNvPr id="89091" name="Rectangle 5"/>
          <p:cNvSpPr>
            <a:spLocks noGrp="1" noChangeArrowheads="1"/>
          </p:cNvSpPr>
          <p:nvPr>
            <p:ph type="body" idx="1"/>
          </p:nvPr>
        </p:nvSpPr>
        <p:spPr>
          <a:xfrm>
            <a:off x="838200" y="2247901"/>
            <a:ext cx="7772400" cy="1500187"/>
          </a:xfrm>
        </p:spPr>
        <p:txBody>
          <a:bodyPr/>
          <a:lstStyle/>
          <a:p>
            <a:pPr eaLnBrk="1" hangingPunct="1"/>
            <a:r>
              <a:rPr lang="en-US" smtClean="0"/>
              <a:t>From MSDS to SDS</a:t>
            </a:r>
          </a:p>
        </p:txBody>
      </p:sp>
      <p:sp>
        <p:nvSpPr>
          <p:cNvPr id="89092" name="Rectangle 6"/>
          <p:cNvSpPr>
            <a:spLocks noGrp="1" noChangeArrowheads="1"/>
          </p:cNvSpPr>
          <p:nvPr>
            <p:ph type="sldNum" sz="quarter" idx="12"/>
          </p:nvPr>
        </p:nvSpPr>
        <p:spPr>
          <a:noFill/>
        </p:spPr>
        <p:txBody>
          <a:bodyPr/>
          <a:lstStyle/>
          <a:p>
            <a:fld id="{F57B2ADC-27B7-47AF-BAD8-957069F66A14}" type="slidenum">
              <a:rPr lang="en-US" smtClean="0">
                <a:latin typeface="Arial" pitchFamily="34" charset="0"/>
              </a:rPr>
              <a:pPr/>
              <a:t>53</a:t>
            </a:fld>
            <a:endParaRPr lang="en-US" smtClean="0">
              <a:latin typeface="Arial" pitchFamily="34" charset="0"/>
            </a:endParaRPr>
          </a:p>
        </p:txBody>
      </p:sp>
      <p:pic>
        <p:nvPicPr>
          <p:cNvPr id="89093" name="Picture 2" descr="http://ts4.mm.bing.net/images/thumbnail.aspx?q=1342476066775&amp;id=1c1e5f8a1ef8c3e4afa2482fce779df8&amp;url=http%3a%2f%2fwww.kwantlen.ca%2f__shared%2fassets%2fmsds7201.jpg"/>
          <p:cNvPicPr>
            <a:picLocks noChangeAspect="1" noChangeArrowheads="1"/>
          </p:cNvPicPr>
          <p:nvPr/>
        </p:nvPicPr>
        <p:blipFill>
          <a:blip r:embed="rId3" cstate="print"/>
          <a:srcRect/>
          <a:stretch>
            <a:fillRect/>
          </a:stretch>
        </p:blipFill>
        <p:spPr bwMode="auto">
          <a:xfrm>
            <a:off x="6553200" y="1447800"/>
            <a:ext cx="2209800"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CACA0BB5-877A-4365-B105-86F41DE072D5}" type="slidenum">
              <a:rPr lang="en-US" smtClean="0">
                <a:latin typeface="Arial" pitchFamily="34" charset="0"/>
              </a:rPr>
              <a:pPr/>
              <a:t>54</a:t>
            </a:fld>
            <a:endParaRPr lang="en-US" smtClean="0">
              <a:latin typeface="Arial" pitchFamily="34" charset="0"/>
            </a:endParaRPr>
          </a:p>
        </p:txBody>
      </p:sp>
      <p:sp>
        <p:nvSpPr>
          <p:cNvPr id="74754" name="Rectangle 2"/>
          <p:cNvSpPr>
            <a:spLocks noGrp="1"/>
          </p:cNvSpPr>
          <p:nvPr>
            <p:ph type="title"/>
          </p:nvPr>
        </p:nvSpPr>
        <p:spPr>
          <a:xfrm>
            <a:off x="0" y="196850"/>
            <a:ext cx="9144000" cy="565150"/>
          </a:xfrm>
        </p:spPr>
        <p:txBody>
          <a:bodyPr/>
          <a:lstStyle/>
          <a:p>
            <a:pPr eaLnBrk="1" hangingPunct="1">
              <a:defRPr/>
            </a:pPr>
            <a:r>
              <a:rPr lang="en-GB" dirty="0" smtClean="0">
                <a:effectLst/>
              </a:rPr>
              <a:t>Role of the SDS in the GHS</a:t>
            </a:r>
            <a:endParaRPr lang="en-GB" sz="4400" dirty="0" smtClean="0">
              <a:effectLst/>
            </a:endParaRPr>
          </a:p>
        </p:txBody>
      </p:sp>
      <p:sp>
        <p:nvSpPr>
          <p:cNvPr id="90116" name="Rectangle 3"/>
          <p:cNvSpPr>
            <a:spLocks noGrp="1"/>
          </p:cNvSpPr>
          <p:nvPr>
            <p:ph type="body" idx="1"/>
          </p:nvPr>
        </p:nvSpPr>
        <p:spPr>
          <a:xfrm>
            <a:off x="609600" y="1142999"/>
            <a:ext cx="6400800" cy="5622925"/>
          </a:xfrm>
          <a:noFill/>
        </p:spPr>
        <p:txBody>
          <a:bodyPr/>
          <a:lstStyle/>
          <a:p>
            <a:pPr eaLnBrk="1" hangingPunct="1"/>
            <a:r>
              <a:rPr lang="en-GB" dirty="0" smtClean="0"/>
              <a:t>Primary Use of SDS: The Workplace</a:t>
            </a:r>
          </a:p>
          <a:p>
            <a:pPr eaLnBrk="1" hangingPunct="1">
              <a:buFont typeface="Wingdings" pitchFamily="2" charset="2"/>
              <a:buChar char="Ø"/>
            </a:pPr>
            <a:r>
              <a:rPr lang="en-GB" sz="2800" dirty="0" smtClean="0"/>
              <a:t>Employers and workers use them as an information source about hazards of  a chemical substance or mixture and to obtain advice on safety precautions</a:t>
            </a:r>
            <a:r>
              <a:rPr lang="en-GB" sz="2400" dirty="0" smtClean="0"/>
              <a:t>.</a:t>
            </a:r>
          </a:p>
          <a:p>
            <a:pPr eaLnBrk="1" hangingPunct="1">
              <a:buFont typeface="Wingdings" pitchFamily="2" charset="2"/>
              <a:buChar char="Ø"/>
            </a:pPr>
            <a:endParaRPr lang="en-GB" sz="2400" dirty="0" smtClean="0"/>
          </a:p>
          <a:p>
            <a:pPr eaLnBrk="1" hangingPunct="1">
              <a:buFont typeface="Wingdings" pitchFamily="2" charset="2"/>
              <a:buChar char="Ø"/>
            </a:pPr>
            <a:r>
              <a:rPr lang="en-GB" sz="2800" dirty="0" smtClean="0"/>
              <a:t>SDS information can  be used by those involved in the transport of dangerous goods and emergency responders</a:t>
            </a:r>
            <a:r>
              <a:rPr lang="en-GB" sz="3600" dirty="0" smtClean="0"/>
              <a:t>.</a:t>
            </a:r>
          </a:p>
        </p:txBody>
      </p:sp>
      <p:pic>
        <p:nvPicPr>
          <p:cNvPr id="90117" name="Picture 5" descr="G:\Documents\Microsoft Clip Organizer\manufacturing3.wmf"/>
          <p:cNvPicPr>
            <a:picLocks noChangeAspect="1" noChangeArrowheads="1"/>
          </p:cNvPicPr>
          <p:nvPr/>
        </p:nvPicPr>
        <p:blipFill>
          <a:blip r:embed="rId3" cstate="print"/>
          <a:srcRect/>
          <a:stretch>
            <a:fillRect/>
          </a:stretch>
        </p:blipFill>
        <p:spPr bwMode="auto">
          <a:xfrm>
            <a:off x="7162800" y="2819400"/>
            <a:ext cx="1620838" cy="275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76225A24-0129-4F77-BA3B-7E16348D72C7}" type="slidenum">
              <a:rPr lang="en-US" smtClean="0">
                <a:latin typeface="Arial" pitchFamily="34" charset="0"/>
              </a:rPr>
              <a:pPr/>
              <a:t>55</a:t>
            </a:fld>
            <a:endParaRPr lang="en-US" smtClean="0">
              <a:latin typeface="Arial" pitchFamily="34" charset="0"/>
            </a:endParaRPr>
          </a:p>
        </p:txBody>
      </p:sp>
      <p:sp>
        <p:nvSpPr>
          <p:cNvPr id="75778" name="Rectangle 2"/>
          <p:cNvSpPr>
            <a:spLocks noGrp="1"/>
          </p:cNvSpPr>
          <p:nvPr>
            <p:ph type="title"/>
          </p:nvPr>
        </p:nvSpPr>
        <p:spPr>
          <a:xfrm>
            <a:off x="0" y="152400"/>
            <a:ext cx="9144000" cy="685800"/>
          </a:xfrm>
        </p:spPr>
        <p:txBody>
          <a:bodyPr/>
          <a:lstStyle/>
          <a:p>
            <a:pPr eaLnBrk="1" hangingPunct="1">
              <a:defRPr/>
            </a:pPr>
            <a:r>
              <a:rPr lang="en-GB" sz="4000" dirty="0" smtClean="0"/>
              <a:t/>
            </a:r>
            <a:br>
              <a:rPr lang="en-GB" sz="4000" dirty="0" smtClean="0"/>
            </a:br>
            <a:r>
              <a:rPr lang="en-GB" sz="4000" dirty="0" smtClean="0"/>
              <a:t>When is an </a:t>
            </a:r>
            <a:r>
              <a:rPr lang="en-GB" sz="4000" dirty="0" smtClean="0">
                <a:effectLst/>
              </a:rPr>
              <a:t>SDS</a:t>
            </a:r>
            <a:r>
              <a:rPr lang="en-GB" sz="4000" dirty="0" smtClean="0"/>
              <a:t> required? </a:t>
            </a:r>
            <a:r>
              <a:rPr lang="en-GB" sz="4000" dirty="0" smtClean="0">
                <a:solidFill>
                  <a:srgbClr val="FFFF00"/>
                </a:solidFill>
              </a:rPr>
              <a:t/>
            </a:r>
            <a:br>
              <a:rPr lang="en-GB" sz="4000" dirty="0" smtClean="0">
                <a:solidFill>
                  <a:srgbClr val="FFFF00"/>
                </a:solidFill>
              </a:rPr>
            </a:br>
            <a:endParaRPr lang="en-GB" sz="4000" dirty="0" smtClean="0">
              <a:solidFill>
                <a:srgbClr val="FFFF00"/>
              </a:solidFill>
            </a:endParaRPr>
          </a:p>
        </p:txBody>
      </p:sp>
      <p:sp>
        <p:nvSpPr>
          <p:cNvPr id="91140" name="Rectangle 3"/>
          <p:cNvSpPr>
            <a:spLocks noGrp="1"/>
          </p:cNvSpPr>
          <p:nvPr>
            <p:ph type="body" idx="1"/>
          </p:nvPr>
        </p:nvSpPr>
        <p:spPr>
          <a:xfrm>
            <a:off x="457200" y="1447800"/>
            <a:ext cx="8229600" cy="4953000"/>
          </a:xfrm>
          <a:noFill/>
        </p:spPr>
        <p:txBody>
          <a:bodyPr/>
          <a:lstStyle/>
          <a:p>
            <a:pPr eaLnBrk="1" hangingPunct="1">
              <a:lnSpc>
                <a:spcPct val="80000"/>
              </a:lnSpc>
              <a:buFont typeface="Wingdings" pitchFamily="2" charset="2"/>
              <a:buChar char="Ø"/>
            </a:pPr>
            <a:r>
              <a:rPr lang="en-GB" dirty="0" smtClean="0"/>
              <a:t>An SDS should be produced for all chemicals (substances and mixtures) which meet the harmonized criteria for physical, health or environmental hazards under the GHS and …</a:t>
            </a:r>
          </a:p>
          <a:p>
            <a:pPr eaLnBrk="1" hangingPunct="1">
              <a:lnSpc>
                <a:spcPct val="80000"/>
              </a:lnSpc>
              <a:buClr>
                <a:srgbClr val="FFFF00"/>
              </a:buClr>
              <a:buFont typeface="Wingdings" pitchFamily="2" charset="2"/>
              <a:buChar char="Ø"/>
            </a:pPr>
            <a:endParaRPr lang="en-GB" sz="2800" dirty="0" smtClean="0">
              <a:solidFill>
                <a:srgbClr val="FFFF00"/>
              </a:solidFill>
            </a:endParaRPr>
          </a:p>
          <a:p>
            <a:pPr eaLnBrk="1" hangingPunct="1">
              <a:lnSpc>
                <a:spcPct val="80000"/>
              </a:lnSpc>
              <a:buSzTx/>
              <a:buFont typeface="Wingdings" pitchFamily="2" charset="2"/>
              <a:buChar char="Ø"/>
            </a:pPr>
            <a:r>
              <a:rPr lang="en-GB" dirty="0" smtClean="0"/>
              <a:t>For all mixtures which contain substances that meet the criteria for:</a:t>
            </a:r>
          </a:p>
          <a:p>
            <a:pPr lvl="1" eaLnBrk="1" hangingPunct="1">
              <a:lnSpc>
                <a:spcPct val="80000"/>
              </a:lnSpc>
              <a:buClr>
                <a:schemeClr val="hlink"/>
              </a:buClr>
              <a:buFont typeface="Wingdings" pitchFamily="2" charset="2"/>
              <a:buChar char="Ø"/>
            </a:pPr>
            <a:r>
              <a:rPr lang="en-GB" dirty="0" smtClean="0"/>
              <a:t>Carcinogens,</a:t>
            </a:r>
          </a:p>
          <a:p>
            <a:pPr lvl="1" eaLnBrk="1" hangingPunct="1">
              <a:lnSpc>
                <a:spcPct val="80000"/>
              </a:lnSpc>
              <a:buClr>
                <a:schemeClr val="hlink"/>
              </a:buClr>
              <a:buFont typeface="Wingdings" pitchFamily="2" charset="2"/>
              <a:buChar char="Ø"/>
            </a:pPr>
            <a:r>
              <a:rPr lang="en-GB" dirty="0" smtClean="0"/>
              <a:t>Toxic to reproduction or </a:t>
            </a:r>
          </a:p>
          <a:p>
            <a:pPr lvl="1" eaLnBrk="1" hangingPunct="1">
              <a:lnSpc>
                <a:spcPct val="80000"/>
              </a:lnSpc>
              <a:buClr>
                <a:schemeClr val="hlink"/>
              </a:buClr>
              <a:buFont typeface="Wingdings" pitchFamily="2" charset="2"/>
              <a:buChar char="Ø"/>
            </a:pPr>
            <a:r>
              <a:rPr lang="en-GB" dirty="0" smtClean="0"/>
              <a:t>TOST in concentrations exceeding the cut-off limits specified by the criteria for mixtures</a:t>
            </a:r>
            <a:r>
              <a:rPr lang="en-GB" sz="3200" dirty="0" smtClean="0"/>
              <a: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AF46A5E8-007A-419D-B2A0-747F425B216F}" type="slidenum">
              <a:rPr lang="en-US" smtClean="0">
                <a:latin typeface="Arial" pitchFamily="34" charset="0"/>
              </a:rPr>
              <a:pPr/>
              <a:t>56</a:t>
            </a:fld>
            <a:endParaRPr lang="en-US" smtClean="0">
              <a:latin typeface="Arial" pitchFamily="34" charset="0"/>
            </a:endParaRPr>
          </a:p>
        </p:txBody>
      </p:sp>
      <p:sp>
        <p:nvSpPr>
          <p:cNvPr id="76802" name="Rectangle 2"/>
          <p:cNvSpPr>
            <a:spLocks noGrp="1"/>
          </p:cNvSpPr>
          <p:nvPr>
            <p:ph type="title"/>
          </p:nvPr>
        </p:nvSpPr>
        <p:spPr>
          <a:xfrm>
            <a:off x="0" y="152400"/>
            <a:ext cx="9144000" cy="703263"/>
          </a:xfrm>
        </p:spPr>
        <p:txBody>
          <a:bodyPr/>
          <a:lstStyle/>
          <a:p>
            <a:pPr eaLnBrk="1" hangingPunct="1">
              <a:defRPr/>
            </a:pPr>
            <a:r>
              <a:rPr lang="en-GB" sz="4000" dirty="0" smtClean="0"/>
              <a:t>Safety </a:t>
            </a:r>
            <a:r>
              <a:rPr lang="en-GB" sz="4000" dirty="0" smtClean="0">
                <a:effectLst/>
              </a:rPr>
              <a:t>Data</a:t>
            </a:r>
            <a:r>
              <a:rPr lang="en-GB" sz="4000" dirty="0" smtClean="0"/>
              <a:t> Sheet - Content</a:t>
            </a:r>
          </a:p>
        </p:txBody>
      </p:sp>
      <p:sp>
        <p:nvSpPr>
          <p:cNvPr id="92164" name="Rectangle 3"/>
          <p:cNvSpPr>
            <a:spLocks noGrp="1"/>
          </p:cNvSpPr>
          <p:nvPr>
            <p:ph type="body" idx="1"/>
          </p:nvPr>
        </p:nvSpPr>
        <p:spPr>
          <a:xfrm>
            <a:off x="1082675" y="1143000"/>
            <a:ext cx="5307013" cy="5338763"/>
          </a:xfrm>
          <a:noFill/>
        </p:spPr>
        <p:txBody>
          <a:bodyPr/>
          <a:lstStyle/>
          <a:p>
            <a:pPr marL="457200" indent="-457200" eaLnBrk="1" hangingPunct="1">
              <a:buFont typeface="Wingdings 2" pitchFamily="18" charset="2"/>
              <a:buNone/>
            </a:pPr>
            <a:r>
              <a:rPr lang="en-GB" sz="1800" b="1" smtClean="0"/>
              <a:t>1. Identification</a:t>
            </a:r>
          </a:p>
          <a:p>
            <a:pPr marL="457200" indent="-457200" eaLnBrk="1" hangingPunct="1">
              <a:buFont typeface="Wingdings 2" pitchFamily="18" charset="2"/>
              <a:buNone/>
            </a:pPr>
            <a:r>
              <a:rPr lang="en-GB" sz="1800" b="1" smtClean="0"/>
              <a:t>2. Hazard (s) identification</a:t>
            </a:r>
          </a:p>
          <a:p>
            <a:pPr marL="457200" indent="-457200" eaLnBrk="1" hangingPunct="1">
              <a:buFont typeface="Wingdings 2" pitchFamily="18" charset="2"/>
              <a:buNone/>
            </a:pPr>
            <a:r>
              <a:rPr lang="en-GB" sz="1800" b="1" smtClean="0"/>
              <a:t>3. Composition/ information on ingredients</a:t>
            </a:r>
          </a:p>
          <a:p>
            <a:pPr marL="457200" indent="-457200" eaLnBrk="1" hangingPunct="1">
              <a:buFont typeface="Wingdings 2" pitchFamily="18" charset="2"/>
              <a:buNone/>
            </a:pPr>
            <a:r>
              <a:rPr lang="en-GB" sz="1800" b="1" smtClean="0"/>
              <a:t>4. First-aid measures</a:t>
            </a:r>
          </a:p>
          <a:p>
            <a:pPr marL="457200" indent="-457200" eaLnBrk="1" hangingPunct="1">
              <a:buFont typeface="Wingdings 2" pitchFamily="18" charset="2"/>
              <a:buNone/>
            </a:pPr>
            <a:r>
              <a:rPr lang="en-GB" sz="1800" b="1" smtClean="0"/>
              <a:t>5. Fire-fighting measures</a:t>
            </a:r>
          </a:p>
          <a:p>
            <a:pPr marL="457200" indent="-457200" eaLnBrk="1" hangingPunct="1">
              <a:buFont typeface="Wingdings 2" pitchFamily="18" charset="2"/>
              <a:buNone/>
            </a:pPr>
            <a:r>
              <a:rPr lang="en-GB" sz="1800" b="1" smtClean="0"/>
              <a:t>6. Accidental release measures</a:t>
            </a:r>
          </a:p>
          <a:p>
            <a:pPr marL="457200" indent="-457200" eaLnBrk="1" hangingPunct="1">
              <a:buFont typeface="Wingdings 2" pitchFamily="18" charset="2"/>
              <a:buNone/>
            </a:pPr>
            <a:r>
              <a:rPr lang="en-GB" sz="1800" b="1" smtClean="0"/>
              <a:t>7. Handling and storage</a:t>
            </a:r>
          </a:p>
          <a:p>
            <a:pPr marL="457200" indent="-457200" eaLnBrk="1" hangingPunct="1">
              <a:buFont typeface="Wingdings 2" pitchFamily="18" charset="2"/>
              <a:buNone/>
            </a:pPr>
            <a:r>
              <a:rPr lang="en-GB" sz="1800" b="1" smtClean="0"/>
              <a:t>8. Exposure control/ personal protection</a:t>
            </a:r>
          </a:p>
          <a:p>
            <a:pPr marL="457200" indent="-457200" eaLnBrk="1" hangingPunct="1">
              <a:buFont typeface="Wingdings 2" pitchFamily="18" charset="2"/>
              <a:buNone/>
            </a:pPr>
            <a:r>
              <a:rPr lang="en-GB" sz="1800" b="1" smtClean="0"/>
              <a:t>9. Physical and chemical properties</a:t>
            </a:r>
          </a:p>
          <a:p>
            <a:pPr marL="457200" indent="-457200" eaLnBrk="1" hangingPunct="1">
              <a:buFont typeface="Wingdings 2" pitchFamily="18" charset="2"/>
              <a:buNone/>
            </a:pPr>
            <a:r>
              <a:rPr lang="en-GB" sz="1800" b="1" smtClean="0"/>
              <a:t>10. Stability and reactivity</a:t>
            </a:r>
          </a:p>
          <a:p>
            <a:pPr marL="457200" indent="-457200" eaLnBrk="1" hangingPunct="1">
              <a:buFont typeface="Wingdings 2" pitchFamily="18" charset="2"/>
              <a:buNone/>
            </a:pPr>
            <a:r>
              <a:rPr lang="en-GB" sz="1800" b="1" smtClean="0"/>
              <a:t>11. Toxicological information</a:t>
            </a:r>
          </a:p>
          <a:p>
            <a:pPr marL="457200" indent="-457200" eaLnBrk="1" hangingPunct="1">
              <a:buFont typeface="Wingdings 2" pitchFamily="18" charset="2"/>
              <a:buNone/>
            </a:pPr>
            <a:r>
              <a:rPr lang="en-GB" sz="1800" i="1" smtClean="0">
                <a:solidFill>
                  <a:schemeClr val="tx2"/>
                </a:solidFill>
              </a:rPr>
              <a:t>12. Ecological information</a:t>
            </a:r>
          </a:p>
          <a:p>
            <a:pPr marL="457200" indent="-457200" eaLnBrk="1" hangingPunct="1">
              <a:buFont typeface="Wingdings 2" pitchFamily="18" charset="2"/>
              <a:buNone/>
            </a:pPr>
            <a:r>
              <a:rPr lang="en-GB" sz="1800" i="1" smtClean="0">
                <a:solidFill>
                  <a:schemeClr val="tx2"/>
                </a:solidFill>
              </a:rPr>
              <a:t>13. Disposal considerations</a:t>
            </a:r>
          </a:p>
          <a:p>
            <a:pPr marL="457200" indent="-457200" eaLnBrk="1" hangingPunct="1">
              <a:buFont typeface="Wingdings 2" pitchFamily="18" charset="2"/>
              <a:buNone/>
            </a:pPr>
            <a:r>
              <a:rPr lang="en-GB" sz="1800" i="1" smtClean="0">
                <a:solidFill>
                  <a:schemeClr val="tx2"/>
                </a:solidFill>
              </a:rPr>
              <a:t>14. Transport information</a:t>
            </a:r>
          </a:p>
          <a:p>
            <a:pPr marL="457200" indent="-457200" eaLnBrk="1" hangingPunct="1">
              <a:buFont typeface="Wingdings 2" pitchFamily="18" charset="2"/>
              <a:buNone/>
            </a:pPr>
            <a:r>
              <a:rPr lang="en-GB" sz="1800" i="1" smtClean="0">
                <a:solidFill>
                  <a:schemeClr val="tx2"/>
                </a:solidFill>
              </a:rPr>
              <a:t>15. Regulatory information</a:t>
            </a:r>
          </a:p>
          <a:p>
            <a:pPr marL="457200" indent="-457200" eaLnBrk="1" hangingPunct="1">
              <a:buFont typeface="Wingdings 2" pitchFamily="18" charset="2"/>
              <a:buNone/>
            </a:pPr>
            <a:r>
              <a:rPr lang="en-GB" sz="1800" b="1" smtClean="0"/>
              <a:t>16. Other information</a:t>
            </a:r>
          </a:p>
        </p:txBody>
      </p:sp>
      <p:sp>
        <p:nvSpPr>
          <p:cNvPr id="5" name="Rectangle 4"/>
          <p:cNvSpPr/>
          <p:nvPr/>
        </p:nvSpPr>
        <p:spPr>
          <a:xfrm>
            <a:off x="1143000" y="4800600"/>
            <a:ext cx="2895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6" name="TextBox 5"/>
          <p:cNvSpPr txBox="1">
            <a:spLocks noChangeArrowheads="1"/>
          </p:cNvSpPr>
          <p:nvPr/>
        </p:nvSpPr>
        <p:spPr bwMode="auto">
          <a:xfrm>
            <a:off x="4419600" y="5257800"/>
            <a:ext cx="2286000" cy="646331"/>
          </a:xfrm>
          <a:prstGeom prst="rect">
            <a:avLst/>
          </a:prstGeom>
          <a:solidFill>
            <a:schemeClr val="tx2">
              <a:lumMod val="40000"/>
              <a:lumOff val="60000"/>
            </a:schemeClr>
          </a:solidFill>
          <a:ln w="9525">
            <a:noFill/>
            <a:miter lim="800000"/>
            <a:headEnd/>
            <a:tailEnd/>
          </a:ln>
        </p:spPr>
        <p:txBody>
          <a:bodyPr wrap="square">
            <a:spAutoFit/>
          </a:bodyPr>
          <a:lstStyle/>
          <a:p>
            <a:r>
              <a:rPr lang="en-US" dirty="0" smtClean="0"/>
              <a:t>Not under </a:t>
            </a:r>
            <a:r>
              <a:rPr lang="en-US" dirty="0"/>
              <a:t>OSHA jurisdiction</a:t>
            </a:r>
          </a:p>
        </p:txBody>
      </p:sp>
      <p:sp>
        <p:nvSpPr>
          <p:cNvPr id="8" name="Rectangle 7"/>
          <p:cNvSpPr/>
          <p:nvPr/>
        </p:nvSpPr>
        <p:spPr>
          <a:xfrm>
            <a:off x="5410200" y="2209800"/>
            <a:ext cx="3429000" cy="646331"/>
          </a:xfrm>
          <a:prstGeom prst="rect">
            <a:avLst/>
          </a:prstGeom>
          <a:solidFill>
            <a:schemeClr val="accent1">
              <a:lumMod val="40000"/>
              <a:lumOff val="60000"/>
            </a:schemeClr>
          </a:solidFill>
        </p:spPr>
        <p:txBody>
          <a:bodyPr wrap="square">
            <a:spAutoFit/>
          </a:bodyPr>
          <a:lstStyle/>
          <a:p>
            <a:r>
              <a:rPr lang="en-US" dirty="0" smtClean="0"/>
              <a:t>OSHA proposes sections 1-11 and 16 be mandatory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sldNum" sz="quarter" idx="12"/>
          </p:nvPr>
        </p:nvSpPr>
        <p:spPr>
          <a:noFill/>
        </p:spPr>
        <p:txBody>
          <a:bodyPr/>
          <a:lstStyle/>
          <a:p>
            <a:fld id="{54423AC1-CAFA-4292-984D-9B055E5AD0B5}" type="slidenum">
              <a:rPr lang="en-US" smtClean="0">
                <a:latin typeface="Arial" pitchFamily="34" charset="0"/>
              </a:rPr>
              <a:pPr/>
              <a:t>57</a:t>
            </a:fld>
            <a:endParaRPr lang="en-US" smtClean="0">
              <a:latin typeface="Arial" pitchFamily="34" charset="0"/>
            </a:endParaRPr>
          </a:p>
        </p:txBody>
      </p:sp>
      <p:sp>
        <p:nvSpPr>
          <p:cNvPr id="83970" name="Rectangle 2"/>
          <p:cNvSpPr>
            <a:spLocks noGrp="1" noChangeArrowheads="1"/>
          </p:cNvSpPr>
          <p:nvPr>
            <p:ph type="title" idx="4294967295"/>
          </p:nvPr>
        </p:nvSpPr>
        <p:spPr>
          <a:xfrm>
            <a:off x="0" y="152400"/>
            <a:ext cx="9067800" cy="609600"/>
          </a:xfrm>
        </p:spPr>
        <p:txBody>
          <a:bodyPr/>
          <a:lstStyle/>
          <a:p>
            <a:pPr eaLnBrk="1" hangingPunct="1">
              <a:defRPr/>
            </a:pPr>
            <a:r>
              <a:rPr lang="en-US" dirty="0"/>
              <a:t>Safety Data Sheet - Content</a:t>
            </a:r>
            <a:endParaRPr lang="en-US" dirty="0" smtClean="0"/>
          </a:p>
        </p:txBody>
      </p:sp>
      <p:sp>
        <p:nvSpPr>
          <p:cNvPr id="137220" name="Rectangle 3"/>
          <p:cNvSpPr>
            <a:spLocks noGrp="1" noChangeArrowheads="1"/>
          </p:cNvSpPr>
          <p:nvPr>
            <p:ph type="body" idx="4294967295"/>
          </p:nvPr>
        </p:nvSpPr>
        <p:spPr>
          <a:xfrm>
            <a:off x="381000" y="1219200"/>
            <a:ext cx="5867400" cy="4953000"/>
          </a:xfrm>
        </p:spPr>
        <p:txBody>
          <a:bodyPr/>
          <a:lstStyle/>
          <a:p>
            <a:pPr eaLnBrk="1" hangingPunct="1">
              <a:lnSpc>
                <a:spcPct val="80000"/>
              </a:lnSpc>
              <a:buFont typeface="Wingdings" pitchFamily="2" charset="2"/>
              <a:buNone/>
            </a:pPr>
            <a:endParaRPr lang="en-US" sz="2800" b="1" smtClean="0"/>
          </a:p>
          <a:p>
            <a:pPr eaLnBrk="1" hangingPunct="1">
              <a:lnSpc>
                <a:spcPct val="80000"/>
              </a:lnSpc>
            </a:pPr>
            <a:r>
              <a:rPr lang="en-US" sz="2800" b="1" smtClean="0"/>
              <a:t>Safety Data Sheets</a:t>
            </a:r>
            <a:r>
              <a:rPr lang="en-US" sz="2800" smtClean="0"/>
              <a:t>: Will now have a specified 16-section format. Revisions every 3-5 years</a:t>
            </a:r>
          </a:p>
          <a:p>
            <a:pPr eaLnBrk="1" hangingPunct="1">
              <a:lnSpc>
                <a:spcPct val="80000"/>
              </a:lnSpc>
            </a:pPr>
            <a:endParaRPr lang="en-US" sz="2800" b="1" smtClean="0"/>
          </a:p>
          <a:p>
            <a:pPr eaLnBrk="1" hangingPunct="1">
              <a:lnSpc>
                <a:spcPct val="80000"/>
              </a:lnSpc>
            </a:pPr>
            <a:r>
              <a:rPr lang="en-US" sz="2800" b="1" smtClean="0"/>
              <a:t>Information and training</a:t>
            </a:r>
            <a:r>
              <a:rPr lang="en-US" sz="2800" smtClean="0"/>
              <a:t>: The proposed standard will require that workers are trained within two years of the publication of the final rule to facilitate recognition and understanding of the new labels and safety data sheets.</a:t>
            </a:r>
          </a:p>
        </p:txBody>
      </p:sp>
      <p:pic>
        <p:nvPicPr>
          <p:cNvPr id="137221" name="Picture 6" descr="https://encrypted-tbn0.google.com/images?q=tbn:ANd9GcRKv0owQHVO3m9GhV8FDDxhIHJKNduyL7J8zW9OjD97YEdKuBS8Q_nBeBqSvA"/>
          <p:cNvPicPr>
            <a:picLocks noChangeAspect="1" noChangeArrowheads="1"/>
          </p:cNvPicPr>
          <p:nvPr/>
        </p:nvPicPr>
        <p:blipFill>
          <a:blip r:embed="rId3" cstate="print"/>
          <a:srcRect/>
          <a:stretch>
            <a:fillRect/>
          </a:stretch>
        </p:blipFill>
        <p:spPr bwMode="auto">
          <a:xfrm>
            <a:off x="6410325" y="1447800"/>
            <a:ext cx="2286000" cy="2286000"/>
          </a:xfrm>
          <a:prstGeom prst="rect">
            <a:avLst/>
          </a:prstGeom>
          <a:noFill/>
          <a:ln w="9525">
            <a:noFill/>
            <a:miter lim="800000"/>
            <a:headEnd/>
            <a:tailEnd/>
          </a:ln>
        </p:spPr>
      </p:pic>
      <p:pic>
        <p:nvPicPr>
          <p:cNvPr id="137222" name="Picture 9" descr="https://encrypted-tbn1.google.com/images?q=tbn:ANd9GcRLa1HUUFy1ZJTRtlnwa6-qo0QPDIsTTzmAnlCUdw7blxDSyR6bSg"/>
          <p:cNvPicPr>
            <a:picLocks noChangeAspect="1" noChangeArrowheads="1"/>
          </p:cNvPicPr>
          <p:nvPr/>
        </p:nvPicPr>
        <p:blipFill>
          <a:blip r:embed="rId4" cstate="print"/>
          <a:srcRect/>
          <a:stretch>
            <a:fillRect/>
          </a:stretch>
        </p:blipFill>
        <p:spPr bwMode="auto">
          <a:xfrm>
            <a:off x="6477000" y="4191000"/>
            <a:ext cx="21431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fld id="{5C357C46-0CCD-4521-9A79-FA44674B6C69}" type="slidenum">
              <a:rPr lang="en-US" smtClean="0">
                <a:latin typeface="Arial" pitchFamily="34" charset="0"/>
              </a:rPr>
              <a:pPr/>
              <a:t>58</a:t>
            </a:fld>
            <a:endParaRPr lang="en-US" smtClean="0">
              <a:latin typeface="Arial" pitchFamily="34" charset="0"/>
            </a:endParaRPr>
          </a:p>
        </p:txBody>
      </p:sp>
      <p:sp>
        <p:nvSpPr>
          <p:cNvPr id="116738" name="Rectangle 2"/>
          <p:cNvSpPr>
            <a:spLocks noGrp="1" noChangeArrowheads="1"/>
          </p:cNvSpPr>
          <p:nvPr>
            <p:ph type="title"/>
          </p:nvPr>
        </p:nvSpPr>
        <p:spPr/>
        <p:txBody>
          <a:bodyPr/>
          <a:lstStyle/>
          <a:p>
            <a:pPr algn="r" eaLnBrk="1" hangingPunct="1">
              <a:defRPr/>
            </a:pPr>
            <a:r>
              <a:rPr lang="en-US" sz="4000" dirty="0" smtClean="0">
                <a:effectLst/>
              </a:rPr>
              <a:t>Additional Information </a:t>
            </a:r>
          </a:p>
        </p:txBody>
      </p:sp>
      <p:sp>
        <p:nvSpPr>
          <p:cNvPr id="141316" name="Rectangle 3"/>
          <p:cNvSpPr>
            <a:spLocks noGrp="1" noChangeArrowheads="1"/>
          </p:cNvSpPr>
          <p:nvPr>
            <p:ph type="body" idx="1"/>
          </p:nvPr>
        </p:nvSpPr>
        <p:spPr/>
        <p:txBody>
          <a:bodyPr/>
          <a:lstStyle/>
          <a:p>
            <a:pPr eaLnBrk="1" hangingPunct="1">
              <a:lnSpc>
                <a:spcPct val="90000"/>
              </a:lnSpc>
            </a:pPr>
            <a:endParaRPr lang="en-US" sz="1800" dirty="0" smtClean="0"/>
          </a:p>
          <a:p>
            <a:pPr eaLnBrk="1" hangingPunct="1">
              <a:lnSpc>
                <a:spcPct val="90000"/>
              </a:lnSpc>
            </a:pPr>
            <a:r>
              <a:rPr lang="en-US" sz="2000" dirty="0" smtClean="0"/>
              <a:t>OSHA’s website on GHS</a:t>
            </a:r>
          </a:p>
          <a:p>
            <a:pPr lvl="1" eaLnBrk="1" hangingPunct="1">
              <a:lnSpc>
                <a:spcPct val="90000"/>
              </a:lnSpc>
            </a:pPr>
            <a:r>
              <a:rPr lang="en-US" sz="2200" dirty="0" smtClean="0"/>
              <a:t>http://www.osha.gov/dsg/hazcom/global.html</a:t>
            </a:r>
            <a:endParaRPr lang="en-US" sz="2000" dirty="0" smtClean="0"/>
          </a:p>
          <a:p>
            <a:pPr eaLnBrk="1" hangingPunct="1">
              <a:lnSpc>
                <a:spcPct val="90000"/>
              </a:lnSpc>
            </a:pPr>
            <a:endParaRPr lang="en-US" sz="2000" dirty="0" smtClean="0"/>
          </a:p>
        </p:txBody>
      </p:sp>
      <p:pic>
        <p:nvPicPr>
          <p:cNvPr id="141317" name="Picture 6" descr="https://encrypted-tbn2.google.com/images?q=tbn:ANd9GcRrQkjpecoYu2Qxv5pNqc73-rP81PPV9-5HQIMpR3dc0wMOutqP5A"/>
          <p:cNvPicPr>
            <a:picLocks noChangeAspect="1" noChangeArrowheads="1"/>
          </p:cNvPicPr>
          <p:nvPr/>
        </p:nvPicPr>
        <p:blipFill>
          <a:blip r:embed="rId3" cstate="print"/>
          <a:srcRect/>
          <a:stretch>
            <a:fillRect/>
          </a:stretch>
        </p:blipFill>
        <p:spPr bwMode="auto">
          <a:xfrm>
            <a:off x="2895600" y="3048000"/>
            <a:ext cx="2590800"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067800" cy="533400"/>
          </a:xfrm>
        </p:spPr>
        <p:txBody>
          <a:bodyPr/>
          <a:lstStyle/>
          <a:p>
            <a:pPr>
              <a:defRPr/>
            </a:pPr>
            <a:r>
              <a:rPr lang="en-US" dirty="0" smtClean="0"/>
              <a:t>HAZCOM - GHS</a:t>
            </a:r>
            <a:endParaRPr lang="en-US" dirty="0"/>
          </a:p>
        </p:txBody>
      </p:sp>
      <p:pic>
        <p:nvPicPr>
          <p:cNvPr id="142339" name="Content Placeholder 4" descr="globe2.JPG"/>
          <p:cNvPicPr>
            <a:picLocks noGrp="1" noChangeAspect="1"/>
          </p:cNvPicPr>
          <p:nvPr>
            <p:ph idx="1"/>
          </p:nvPr>
        </p:nvPicPr>
        <p:blipFill>
          <a:blip r:embed="rId3" cstate="print"/>
          <a:srcRect/>
          <a:stretch>
            <a:fillRect/>
          </a:stretch>
        </p:blipFill>
        <p:spPr>
          <a:xfrm>
            <a:off x="801688" y="1371600"/>
            <a:ext cx="7540625" cy="5026025"/>
          </a:xfrm>
        </p:spPr>
      </p:pic>
      <p:sp>
        <p:nvSpPr>
          <p:cNvPr id="142340" name="Slide Number Placeholder 3"/>
          <p:cNvSpPr>
            <a:spLocks noGrp="1"/>
          </p:cNvSpPr>
          <p:nvPr>
            <p:ph type="sldNum" sz="quarter" idx="12"/>
          </p:nvPr>
        </p:nvSpPr>
        <p:spPr>
          <a:noFill/>
        </p:spPr>
        <p:txBody>
          <a:bodyPr/>
          <a:lstStyle/>
          <a:p>
            <a:fld id="{C4111634-D03C-4E4C-8020-23E907FE0DFA}" type="slidenum">
              <a:rPr lang="en-US" smtClean="0">
                <a:latin typeface="Arial" pitchFamily="34" charset="0"/>
              </a:rPr>
              <a:pPr/>
              <a:t>59</a:t>
            </a:fld>
            <a:endParaRPr lang="en-US" smtClean="0">
              <a:latin typeface="Arial" pitchFamily="34" charset="0"/>
            </a:endParaRPr>
          </a:p>
        </p:txBody>
      </p:sp>
      <p:sp>
        <p:nvSpPr>
          <p:cNvPr id="6" name="Rectangle 5"/>
          <p:cNvSpPr/>
          <p:nvPr/>
        </p:nvSpPr>
        <p:spPr>
          <a:xfrm>
            <a:off x="3581400" y="2514600"/>
            <a:ext cx="1685148" cy="2646878"/>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6600" b="1" spc="150" dirty="0">
                <a:ln w="11430"/>
                <a:solidFill>
                  <a:srgbClr val="F8F8F8"/>
                </a:solidFill>
                <a:effectLst>
                  <a:outerShdw blurRad="25400" algn="tl" rotWithShape="0">
                    <a:srgbClr val="000000">
                      <a:alpha val="43000"/>
                    </a:srgbClr>
                  </a:outerShdw>
                </a:effectLst>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7ACC3FDE-8EC8-425C-B706-9548F76764A7}" type="slidenum">
              <a:rPr lang="en-US" smtClean="0">
                <a:latin typeface="Arial" pitchFamily="34" charset="0"/>
              </a:rPr>
              <a:pPr/>
              <a:t>6</a:t>
            </a:fld>
            <a:endParaRPr lang="en-US" smtClean="0">
              <a:latin typeface="Arial" pitchFamily="34" charset="0"/>
            </a:endParaRPr>
          </a:p>
        </p:txBody>
      </p:sp>
      <p:sp>
        <p:nvSpPr>
          <p:cNvPr id="11266" name="Rectangle 3"/>
          <p:cNvSpPr>
            <a:spLocks noGrp="1" noChangeArrowheads="1"/>
          </p:cNvSpPr>
          <p:nvPr>
            <p:ph type="ctrTitle"/>
          </p:nvPr>
        </p:nvSpPr>
        <p:spPr>
          <a:xfrm>
            <a:off x="304800" y="1447800"/>
            <a:ext cx="8839200" cy="1470025"/>
          </a:xfrm>
        </p:spPr>
        <p:txBody>
          <a:bodyPr/>
          <a:lstStyle/>
          <a:p>
            <a:pPr eaLnBrk="1" hangingPunct="1">
              <a:defRPr/>
            </a:pPr>
            <a:r>
              <a:rPr lang="en-US" sz="3200" dirty="0" smtClean="0"/>
              <a:t>Hazard Communication (HCS) &amp; GHS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15ABB708-8ADA-4224-9BB8-27CBECF4D190}" type="slidenum">
              <a:rPr lang="en-US" smtClean="0">
                <a:latin typeface="Arial" pitchFamily="34" charset="0"/>
              </a:rPr>
              <a:pPr/>
              <a:t>7</a:t>
            </a:fld>
            <a:endParaRPr lang="en-US" smtClean="0">
              <a:latin typeface="Arial" pitchFamily="34" charset="0"/>
            </a:endParaRPr>
          </a:p>
        </p:txBody>
      </p:sp>
      <p:sp>
        <p:nvSpPr>
          <p:cNvPr id="57346" name="Rectangle 2"/>
          <p:cNvSpPr>
            <a:spLocks noGrp="1"/>
          </p:cNvSpPr>
          <p:nvPr>
            <p:ph type="title"/>
          </p:nvPr>
        </p:nvSpPr>
        <p:spPr>
          <a:xfrm>
            <a:off x="914400" y="152400"/>
            <a:ext cx="8001000" cy="744538"/>
          </a:xfrm>
        </p:spPr>
        <p:txBody>
          <a:bodyPr/>
          <a:lstStyle/>
          <a:p>
            <a:pPr algn="r" eaLnBrk="1" hangingPunct="1">
              <a:defRPr/>
            </a:pPr>
            <a:r>
              <a:rPr lang="en-US" dirty="0" smtClean="0">
                <a:effectLst/>
              </a:rPr>
              <a:t>Target  Sectors</a:t>
            </a:r>
            <a:endParaRPr lang="en-CA" sz="2500" dirty="0" smtClean="0">
              <a:effectLst/>
            </a:endParaRPr>
          </a:p>
        </p:txBody>
      </p:sp>
      <p:sp>
        <p:nvSpPr>
          <p:cNvPr id="30724" name="Rectangle 3"/>
          <p:cNvSpPr>
            <a:spLocks noGrp="1"/>
          </p:cNvSpPr>
          <p:nvPr>
            <p:ph type="body" idx="1"/>
          </p:nvPr>
        </p:nvSpPr>
        <p:spPr>
          <a:xfrm>
            <a:off x="611188" y="1700213"/>
            <a:ext cx="7651750" cy="4525962"/>
          </a:xfrm>
          <a:noFill/>
        </p:spPr>
        <p:txBody>
          <a:bodyPr/>
          <a:lstStyle/>
          <a:p>
            <a:pPr eaLnBrk="1" hangingPunct="1">
              <a:buFont typeface="Wingdings" pitchFamily="2" charset="2"/>
              <a:buNone/>
            </a:pPr>
            <a:r>
              <a:rPr lang="en-US" smtClean="0">
                <a:solidFill>
                  <a:srgbClr val="FFFF00"/>
                </a:solidFill>
              </a:rPr>
              <a:t> </a:t>
            </a:r>
            <a:r>
              <a:rPr lang="en-CA" smtClean="0"/>
              <a:t>GHS</a:t>
            </a:r>
            <a:r>
              <a:rPr lang="en-US" smtClean="0">
                <a:solidFill>
                  <a:srgbClr val="FFFF00"/>
                </a:solidFill>
              </a:rPr>
              <a:t> </a:t>
            </a:r>
            <a:r>
              <a:rPr lang="en-US" smtClean="0"/>
              <a:t>targets these</a:t>
            </a:r>
            <a:r>
              <a:rPr lang="en-CA" smtClean="0"/>
              <a:t> sectors</a:t>
            </a:r>
            <a:r>
              <a:rPr lang="en-US" smtClean="0"/>
              <a:t> </a:t>
            </a:r>
            <a:r>
              <a:rPr lang="en-CA" smtClean="0"/>
              <a:t>:</a:t>
            </a:r>
          </a:p>
          <a:p>
            <a:pPr lvl="2" eaLnBrk="1" hangingPunct="1">
              <a:buFont typeface="Wingdings" pitchFamily="2" charset="2"/>
              <a:buChar char="Ø"/>
            </a:pPr>
            <a:r>
              <a:rPr lang="en-CA" sz="2500" smtClean="0"/>
              <a:t>Workplace</a:t>
            </a:r>
          </a:p>
          <a:p>
            <a:pPr lvl="2" eaLnBrk="1" hangingPunct="1">
              <a:buFont typeface="Wingdings" pitchFamily="2" charset="2"/>
              <a:buChar char="Ø"/>
            </a:pPr>
            <a:r>
              <a:rPr lang="en-CA" sz="2500" smtClean="0"/>
              <a:t>Consumers</a:t>
            </a:r>
          </a:p>
          <a:p>
            <a:pPr lvl="2" eaLnBrk="1" hangingPunct="1">
              <a:buFont typeface="Wingdings" pitchFamily="2" charset="2"/>
              <a:buChar char="Ø"/>
            </a:pPr>
            <a:r>
              <a:rPr lang="en-CA" sz="2500" smtClean="0"/>
              <a:t>Transport</a:t>
            </a:r>
          </a:p>
          <a:p>
            <a:pPr lvl="2" eaLnBrk="1" hangingPunct="1">
              <a:buFont typeface="Wingdings" pitchFamily="2" charset="2"/>
              <a:buChar char="Ø"/>
            </a:pPr>
            <a:r>
              <a:rPr lang="en-CA" sz="2500" smtClean="0"/>
              <a:t>Emergency Responders</a:t>
            </a:r>
            <a:r>
              <a:rPr lang="en-CA" smtClean="0"/>
              <a:t/>
            </a:r>
            <a:br>
              <a:rPr lang="en-CA" smtClean="0"/>
            </a:br>
            <a:r>
              <a:rPr lang="en-CA" smtClean="0"/>
              <a:t>	</a:t>
            </a:r>
          </a:p>
        </p:txBody>
      </p:sp>
      <p:pic>
        <p:nvPicPr>
          <p:cNvPr id="30725" name="Picture 10" descr="http://t3.gstatic.com/images?q=tbn:ANd9GcTasU-udt6W8MjdRfhiYQjbAALhjyYu15EpPL-EhJPcc2nVfWkC"/>
          <p:cNvPicPr>
            <a:picLocks noChangeAspect="1" noChangeArrowheads="1"/>
          </p:cNvPicPr>
          <p:nvPr/>
        </p:nvPicPr>
        <p:blipFill>
          <a:blip r:embed="rId3" cstate="print"/>
          <a:srcRect/>
          <a:stretch>
            <a:fillRect/>
          </a:stretch>
        </p:blipFill>
        <p:spPr bwMode="auto">
          <a:xfrm>
            <a:off x="6324600" y="1447800"/>
            <a:ext cx="2419350" cy="1895475"/>
          </a:xfrm>
          <a:prstGeom prst="rect">
            <a:avLst/>
          </a:prstGeom>
          <a:noFill/>
          <a:ln w="9525">
            <a:noFill/>
            <a:miter lim="800000"/>
            <a:headEnd/>
            <a:tailEnd/>
          </a:ln>
        </p:spPr>
      </p:pic>
      <p:pic>
        <p:nvPicPr>
          <p:cNvPr id="30726" name="Picture 13"/>
          <p:cNvPicPr>
            <a:picLocks noChangeAspect="1" noChangeArrowheads="1"/>
          </p:cNvPicPr>
          <p:nvPr/>
        </p:nvPicPr>
        <p:blipFill>
          <a:blip r:embed="rId4" cstate="print"/>
          <a:srcRect/>
          <a:stretch>
            <a:fillRect/>
          </a:stretch>
        </p:blipFill>
        <p:spPr bwMode="auto">
          <a:xfrm>
            <a:off x="6934200" y="3657600"/>
            <a:ext cx="1776413" cy="2819400"/>
          </a:xfrm>
          <a:prstGeom prst="rect">
            <a:avLst/>
          </a:prstGeom>
          <a:noFill/>
          <a:ln w="9525">
            <a:noFill/>
            <a:miter lim="800000"/>
            <a:headEnd/>
            <a:tailEnd/>
          </a:ln>
        </p:spPr>
      </p:pic>
      <p:pic>
        <p:nvPicPr>
          <p:cNvPr id="30727" name="Picture 15" descr="http://t1.gstatic.com/images?q=tbn:ANd9GcQHUCd7rnyqoS6aXVaqgNigy93KHHTOl0-jFw7dTRDE8luBTLU"/>
          <p:cNvPicPr>
            <a:picLocks noChangeAspect="1" noChangeArrowheads="1"/>
          </p:cNvPicPr>
          <p:nvPr/>
        </p:nvPicPr>
        <p:blipFill>
          <a:blip r:embed="rId5" cstate="print"/>
          <a:srcRect/>
          <a:stretch>
            <a:fillRect/>
          </a:stretch>
        </p:blipFill>
        <p:spPr bwMode="auto">
          <a:xfrm>
            <a:off x="3733800" y="4572000"/>
            <a:ext cx="2476500" cy="1847850"/>
          </a:xfrm>
          <a:prstGeom prst="rect">
            <a:avLst/>
          </a:prstGeom>
          <a:noFill/>
          <a:ln w="9525">
            <a:noFill/>
            <a:miter lim="800000"/>
            <a:headEnd/>
            <a:tailEnd/>
          </a:ln>
        </p:spPr>
      </p:pic>
      <p:pic>
        <p:nvPicPr>
          <p:cNvPr id="30728" name="Picture 17" descr="http://www.mundolatas.com/Informacion%20tecnica/TAREAS%20DE%20CONTROL%20DE%20CALIDAD%20EN%20UNA%20LINEA%203%20PIEZAS_archivos/image002.jpg"/>
          <p:cNvPicPr>
            <a:picLocks noChangeAspect="1" noChangeArrowheads="1"/>
          </p:cNvPicPr>
          <p:nvPr/>
        </p:nvPicPr>
        <p:blipFill>
          <a:blip r:embed="rId6" cstate="print"/>
          <a:srcRect/>
          <a:stretch>
            <a:fillRect/>
          </a:stretch>
        </p:blipFill>
        <p:spPr bwMode="auto">
          <a:xfrm>
            <a:off x="762000" y="4572000"/>
            <a:ext cx="2389188"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B348E5A7-3CFA-45FB-8F27-CF010A2BD466}" type="slidenum">
              <a:rPr lang="en-US" smtClean="0">
                <a:latin typeface="Arial" pitchFamily="34" charset="0"/>
              </a:rPr>
              <a:pPr/>
              <a:t>8</a:t>
            </a:fld>
            <a:endParaRPr lang="en-US" smtClean="0">
              <a:latin typeface="Arial" pitchFamily="34" charset="0"/>
            </a:endParaRPr>
          </a:p>
        </p:txBody>
      </p:sp>
      <p:sp>
        <p:nvSpPr>
          <p:cNvPr id="2" name="Title 1"/>
          <p:cNvSpPr>
            <a:spLocks noGrp="1"/>
          </p:cNvSpPr>
          <p:nvPr>
            <p:ph type="title"/>
          </p:nvPr>
        </p:nvSpPr>
        <p:spPr>
          <a:xfrm>
            <a:off x="1981200" y="304800"/>
            <a:ext cx="6858000" cy="533400"/>
          </a:xfrm>
        </p:spPr>
        <p:txBody>
          <a:bodyPr/>
          <a:lstStyle/>
          <a:p>
            <a:pPr algn="r" eaLnBrk="1" hangingPunct="1">
              <a:defRPr/>
            </a:pPr>
            <a:r>
              <a:rPr lang="en-US" dirty="0" smtClean="0"/>
              <a:t>HCS  Framework</a:t>
            </a:r>
            <a:endParaRPr lang="en-US" dirty="0"/>
          </a:p>
        </p:txBody>
      </p:sp>
      <p:sp>
        <p:nvSpPr>
          <p:cNvPr id="34820" name="Content Placeholder 2"/>
          <p:cNvSpPr>
            <a:spLocks noGrp="1"/>
          </p:cNvSpPr>
          <p:nvPr>
            <p:ph idx="1"/>
          </p:nvPr>
        </p:nvSpPr>
        <p:spPr/>
        <p:txBody>
          <a:bodyPr/>
          <a:lstStyle/>
          <a:p>
            <a:r>
              <a:rPr lang="en-US" smtClean="0"/>
              <a:t>Purpose -  to ensure that the hazards of all chemicals produced or imported are evaluated, and that information concerning their hazards is transmitted to employers and employees. </a:t>
            </a:r>
          </a:p>
          <a:p>
            <a:endParaRPr lang="en-US" smtClean="0"/>
          </a:p>
          <a:p>
            <a:r>
              <a:rPr lang="en-US" smtClean="0"/>
              <a:t>Scope – worksites where employees could be exposed to hazardous chemicals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7315200" cy="434975"/>
          </a:xfrm>
        </p:spPr>
        <p:txBody>
          <a:bodyPr/>
          <a:lstStyle/>
          <a:p>
            <a:pPr algn="r">
              <a:defRPr/>
            </a:pPr>
            <a:r>
              <a:rPr lang="en-US" dirty="0" smtClean="0"/>
              <a:t>  Responsibilities under  HCS</a:t>
            </a:r>
            <a:endParaRPr lang="en-US" dirty="0"/>
          </a:p>
        </p:txBody>
      </p:sp>
      <p:sp>
        <p:nvSpPr>
          <p:cNvPr id="36867" name="Content Placeholder 2"/>
          <p:cNvSpPr>
            <a:spLocks noGrp="1"/>
          </p:cNvSpPr>
          <p:nvPr>
            <p:ph idx="1"/>
          </p:nvPr>
        </p:nvSpPr>
        <p:spPr>
          <a:xfrm>
            <a:off x="457200" y="1143000"/>
            <a:ext cx="8229600" cy="5410200"/>
          </a:xfrm>
        </p:spPr>
        <p:txBody>
          <a:bodyPr/>
          <a:lstStyle/>
          <a:p>
            <a:r>
              <a:rPr lang="en-US" sz="2800" dirty="0" smtClean="0"/>
              <a:t>OSHA requires manufacturers and importers to evaluate the hazards related to chemicals they produce or import.  </a:t>
            </a:r>
          </a:p>
          <a:p>
            <a:pPr marL="457200" lvl="1" indent="0">
              <a:buNone/>
            </a:pPr>
            <a:endParaRPr lang="en-US" sz="2400" dirty="0" smtClean="0"/>
          </a:p>
          <a:p>
            <a:r>
              <a:rPr lang="en-US" sz="2800" dirty="0" smtClean="0"/>
              <a:t>Employers are required to inform their employees about the hazards related to chemicals they might be exposed to and corresponding protective measures. </a:t>
            </a:r>
          </a:p>
        </p:txBody>
      </p:sp>
      <p:sp>
        <p:nvSpPr>
          <p:cNvPr id="36868" name="Slide Number Placeholder 3"/>
          <p:cNvSpPr>
            <a:spLocks noGrp="1"/>
          </p:cNvSpPr>
          <p:nvPr>
            <p:ph type="sldNum" sz="quarter" idx="12"/>
          </p:nvPr>
        </p:nvSpPr>
        <p:spPr>
          <a:noFill/>
        </p:spPr>
        <p:txBody>
          <a:bodyPr/>
          <a:lstStyle/>
          <a:p>
            <a:fld id="{AC5B3708-3E61-40DF-862D-703AB0D87CD9}" type="slidenum">
              <a:rPr lang="en-US" smtClean="0">
                <a:latin typeface="Arial" pitchFamily="34" charset="0"/>
              </a:rPr>
              <a:pPr/>
              <a:t>9</a:t>
            </a:fld>
            <a:endParaRPr lang="en-US" smtClean="0">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pp">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74806"/>
      </a:accent4>
      <a:accent5>
        <a:srgbClr val="4BACC6"/>
      </a:accent5>
      <a:accent6>
        <a:srgbClr val="F79646"/>
      </a:accent6>
      <a:hlink>
        <a:srgbClr val="0000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globalpp</Template>
  <TotalTime>4828</TotalTime>
  <Words>3641</Words>
  <Application>Microsoft Office PowerPoint</Application>
  <PresentationFormat>On-screen Show (4:3)</PresentationFormat>
  <Paragraphs>631</Paragraphs>
  <Slides>59</Slides>
  <Notes>58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1" baseType="lpstr">
      <vt:lpstr>ＭＳ Ｐゴシック</vt:lpstr>
      <vt:lpstr>Arial</vt:lpstr>
      <vt:lpstr>Arial Narrow</vt:lpstr>
      <vt:lpstr>Calibri</vt:lpstr>
      <vt:lpstr>MS Mincho</vt:lpstr>
      <vt:lpstr>Symbol</vt:lpstr>
      <vt:lpstr>Times New Roman</vt:lpstr>
      <vt:lpstr>Verdana</vt:lpstr>
      <vt:lpstr>Wingdings</vt:lpstr>
      <vt:lpstr>Wingdings 2</vt:lpstr>
      <vt:lpstr>globalpp</vt:lpstr>
      <vt:lpstr>Paintbrush Picture</vt:lpstr>
      <vt:lpstr>Hazard Communication ( HAZCOM) and the Globally Harmonized System of Classification and Labeling of Chemicals (GHS)</vt:lpstr>
      <vt:lpstr>What is GHS?</vt:lpstr>
      <vt:lpstr>What is GHS?</vt:lpstr>
      <vt:lpstr>What is GHS?</vt:lpstr>
      <vt:lpstr>What is GHS?</vt:lpstr>
      <vt:lpstr>Hazard Communication (HCS) &amp; GHS</vt:lpstr>
      <vt:lpstr>Target  Sectors</vt:lpstr>
      <vt:lpstr>HCS  Framework</vt:lpstr>
      <vt:lpstr>  Responsibilities under  HCS</vt:lpstr>
      <vt:lpstr>GHS – Hazard Classification</vt:lpstr>
      <vt:lpstr>GHS:  Environmental Hazards</vt:lpstr>
      <vt:lpstr>GHS – Health Hazards</vt:lpstr>
      <vt:lpstr>GHS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GHS – Physical Hazards</vt:lpstr>
      <vt:lpstr>GHS - Physical Hazards</vt:lpstr>
      <vt:lpstr>Physical  Hazards…</vt:lpstr>
      <vt:lpstr>Physical Hazards...</vt:lpstr>
      <vt:lpstr>Physical Hazards...</vt:lpstr>
      <vt:lpstr>Physical Hazards...</vt:lpstr>
      <vt:lpstr>Physical Hazards … </vt:lpstr>
      <vt:lpstr>Physical Hazards ...</vt:lpstr>
      <vt:lpstr>Physical Hazards...</vt:lpstr>
      <vt:lpstr>Physical Hazards …</vt:lpstr>
      <vt:lpstr>Physical Hazards …</vt:lpstr>
      <vt:lpstr>Physical Hazards …</vt:lpstr>
      <vt:lpstr>Physical Hazards …</vt:lpstr>
      <vt:lpstr>Physical Hazards …</vt:lpstr>
      <vt:lpstr>Pause</vt:lpstr>
      <vt:lpstr>GHS – Hazard Communication Tools</vt:lpstr>
      <vt:lpstr>Label  Components </vt:lpstr>
      <vt:lpstr>Product Identifier</vt:lpstr>
      <vt:lpstr>Supplier  Information</vt:lpstr>
      <vt:lpstr>Chemical  identity</vt:lpstr>
      <vt:lpstr>Chemical  identity</vt:lpstr>
      <vt:lpstr>GHS - Pictograms</vt:lpstr>
      <vt:lpstr>Pictograms</vt:lpstr>
      <vt:lpstr>Pictograms</vt:lpstr>
      <vt:lpstr>GHS Pictograms</vt:lpstr>
      <vt:lpstr>Pictogram Shape &amp; Colour </vt:lpstr>
      <vt:lpstr>Signal Words</vt:lpstr>
      <vt:lpstr>GHS – Hazard Communication Tools:  Safety Data Sheets</vt:lpstr>
      <vt:lpstr>Role of the SDS in the GHS</vt:lpstr>
      <vt:lpstr> When is an SDS required?  </vt:lpstr>
      <vt:lpstr>Safety Data Sheet - Content</vt:lpstr>
      <vt:lpstr>Safety Data Sheet - Content</vt:lpstr>
      <vt:lpstr>Additional Information </vt:lpstr>
      <vt:lpstr>HAZCOM - GHS</vt:lpstr>
    </vt:vector>
  </TitlesOfParts>
  <Company>Decep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mruiz</dc:creator>
  <cp:lastModifiedBy>M S</cp:lastModifiedBy>
  <cp:revision>234</cp:revision>
  <cp:lastPrinted>2017-04-14T14:46:02Z</cp:lastPrinted>
  <dcterms:created xsi:type="dcterms:W3CDTF">2011-12-14T14:18:00Z</dcterms:created>
  <dcterms:modified xsi:type="dcterms:W3CDTF">2017-04-18T17:52:45Z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TC300061549990</vt:lpwstr>
  </property>
</Properties>
</file>